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6.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7.xml" ContentType="application/vnd.openxmlformats-officedocument.presentationml.slideLayout+xml"/>
  <Override PartName="/ppt/slideLayouts/slideLayout20.xml" ContentType="application/vnd.openxmlformats-officedocument.presentationml.slideLayout+xml"/>
  <Override PartName="/ppt/slideLayouts/slideLayout29.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75" r:id="rId2"/>
    <p:sldMasterId id="2147483649" r:id="rId3"/>
  </p:sldMasterIdLst>
  <p:notesMasterIdLst>
    <p:notesMasterId r:id="rId14"/>
  </p:notesMasterIdLst>
  <p:handoutMasterIdLst>
    <p:handoutMasterId r:id="rId15"/>
  </p:handoutMasterIdLst>
  <p:sldIdLst>
    <p:sldId id="457" r:id="rId4"/>
    <p:sldId id="458" r:id="rId5"/>
    <p:sldId id="459" r:id="rId6"/>
    <p:sldId id="450" r:id="rId7"/>
    <p:sldId id="449" r:id="rId8"/>
    <p:sldId id="460" r:id="rId9"/>
    <p:sldId id="456" r:id="rId10"/>
    <p:sldId id="461" r:id="rId11"/>
    <p:sldId id="454" r:id="rId12"/>
    <p:sldId id="452" r:id="rId13"/>
  </p:sldIdLst>
  <p:sldSz cx="9144000" cy="6858000" type="screen4x3"/>
  <p:notesSz cx="7010400" cy="9296400"/>
  <p:defaultTextStyle>
    <a:defPPr>
      <a:defRPr lang="en-US"/>
    </a:defPPr>
    <a:lvl1pPr algn="r" rtl="0" fontAlgn="base">
      <a:spcBef>
        <a:spcPct val="0"/>
      </a:spcBef>
      <a:spcAft>
        <a:spcPct val="0"/>
      </a:spcAft>
      <a:defRPr kern="1200">
        <a:solidFill>
          <a:schemeClr val="tx1"/>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FF"/>
    <a:srgbClr val="6F6F6F"/>
    <a:srgbClr val="00FF00"/>
    <a:srgbClr val="DCDCDC"/>
    <a:srgbClr val="EBEEE6"/>
    <a:srgbClr val="EEF1EB"/>
    <a:srgbClr val="B8C4A8"/>
    <a:srgbClr val="FFFFCC"/>
    <a:srgbClr val="9FFF8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8" autoAdjust="0"/>
    <p:restoredTop sz="79609" autoAdjust="0"/>
  </p:normalViewPr>
  <p:slideViewPr>
    <p:cSldViewPr>
      <p:cViewPr>
        <p:scale>
          <a:sx n="48" d="100"/>
          <a:sy n="48" d="100"/>
        </p:scale>
        <p:origin x="-570"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1992" y="-84"/>
      </p:cViewPr>
      <p:guideLst>
        <p:guide orient="horz" pos="2929"/>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customXml" Target="../customXml/item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038145" cy="464205"/>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algn="l" defTabSz="931908">
              <a:defRPr sz="1200"/>
            </a:lvl1pPr>
          </a:lstStyle>
          <a:p>
            <a:pPr>
              <a:defRPr/>
            </a:pPr>
            <a:endParaRPr lang="en-US"/>
          </a:p>
        </p:txBody>
      </p:sp>
      <p:sp>
        <p:nvSpPr>
          <p:cNvPr id="118787" name="Rectangle 3"/>
          <p:cNvSpPr>
            <a:spLocks noGrp="1" noChangeArrowheads="1"/>
          </p:cNvSpPr>
          <p:nvPr>
            <p:ph type="dt" sz="quarter" idx="1"/>
          </p:nvPr>
        </p:nvSpPr>
        <p:spPr bwMode="auto">
          <a:xfrm>
            <a:off x="3970735" y="0"/>
            <a:ext cx="3038145" cy="464205"/>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defTabSz="931908">
              <a:defRPr sz="1200"/>
            </a:lvl1pPr>
          </a:lstStyle>
          <a:p>
            <a:pPr>
              <a:defRPr/>
            </a:pPr>
            <a:endParaRPr lang="en-US"/>
          </a:p>
        </p:txBody>
      </p:sp>
      <p:sp>
        <p:nvSpPr>
          <p:cNvPr id="118788" name="Rectangle 4"/>
          <p:cNvSpPr>
            <a:spLocks noGrp="1" noChangeArrowheads="1"/>
          </p:cNvSpPr>
          <p:nvPr>
            <p:ph type="ftr" sz="quarter" idx="2"/>
          </p:nvPr>
        </p:nvSpPr>
        <p:spPr bwMode="auto">
          <a:xfrm>
            <a:off x="0" y="8830659"/>
            <a:ext cx="3038145" cy="464205"/>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algn="l" defTabSz="931908">
              <a:defRPr sz="1200"/>
            </a:lvl1pPr>
          </a:lstStyle>
          <a:p>
            <a:pPr>
              <a:defRPr/>
            </a:pPr>
            <a:endParaRPr lang="en-US"/>
          </a:p>
        </p:txBody>
      </p:sp>
      <p:sp>
        <p:nvSpPr>
          <p:cNvPr id="118789" name="Rectangle 5"/>
          <p:cNvSpPr>
            <a:spLocks noGrp="1" noChangeArrowheads="1"/>
          </p:cNvSpPr>
          <p:nvPr>
            <p:ph type="sldNum" sz="quarter" idx="3"/>
          </p:nvPr>
        </p:nvSpPr>
        <p:spPr bwMode="auto">
          <a:xfrm>
            <a:off x="3970735" y="8830659"/>
            <a:ext cx="3038145" cy="464205"/>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defTabSz="931908">
              <a:defRPr sz="1200"/>
            </a:lvl1pPr>
          </a:lstStyle>
          <a:p>
            <a:pPr>
              <a:defRPr/>
            </a:pPr>
            <a:fld id="{F8C590F4-4D63-4882-BF9A-59B77B11215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3038145" cy="464205"/>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algn="l" defTabSz="931908">
              <a:defRPr sz="1200"/>
            </a:lvl1pPr>
          </a:lstStyle>
          <a:p>
            <a:pPr>
              <a:defRPr/>
            </a:pPr>
            <a:endParaRPr lang="en-US"/>
          </a:p>
        </p:txBody>
      </p:sp>
      <p:sp>
        <p:nvSpPr>
          <p:cNvPr id="74755" name="Rectangle 3"/>
          <p:cNvSpPr>
            <a:spLocks noGrp="1" noChangeArrowheads="1"/>
          </p:cNvSpPr>
          <p:nvPr>
            <p:ph type="dt" idx="1"/>
          </p:nvPr>
        </p:nvSpPr>
        <p:spPr bwMode="auto">
          <a:xfrm>
            <a:off x="3970735" y="0"/>
            <a:ext cx="3038145" cy="464205"/>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defTabSz="931908">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p:spPr>
      </p:sp>
      <p:sp>
        <p:nvSpPr>
          <p:cNvPr id="74757" name="Rectangle 5"/>
          <p:cNvSpPr>
            <a:spLocks noGrp="1" noChangeArrowheads="1"/>
          </p:cNvSpPr>
          <p:nvPr>
            <p:ph type="body" sz="quarter" idx="3"/>
          </p:nvPr>
        </p:nvSpPr>
        <p:spPr bwMode="auto">
          <a:xfrm>
            <a:off x="701345" y="4416098"/>
            <a:ext cx="5607712" cy="4182457"/>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4758" name="Rectangle 6"/>
          <p:cNvSpPr>
            <a:spLocks noGrp="1" noChangeArrowheads="1"/>
          </p:cNvSpPr>
          <p:nvPr>
            <p:ph type="ftr" sz="quarter" idx="4"/>
          </p:nvPr>
        </p:nvSpPr>
        <p:spPr bwMode="auto">
          <a:xfrm>
            <a:off x="0" y="8830659"/>
            <a:ext cx="3038145" cy="464205"/>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algn="l" defTabSz="931908">
              <a:defRPr sz="1200"/>
            </a:lvl1pPr>
          </a:lstStyle>
          <a:p>
            <a:pPr>
              <a:defRPr/>
            </a:pPr>
            <a:endParaRPr lang="en-US"/>
          </a:p>
        </p:txBody>
      </p:sp>
      <p:sp>
        <p:nvSpPr>
          <p:cNvPr id="74759" name="Rectangle 7"/>
          <p:cNvSpPr>
            <a:spLocks noGrp="1" noChangeArrowheads="1"/>
          </p:cNvSpPr>
          <p:nvPr>
            <p:ph type="sldNum" sz="quarter" idx="5"/>
          </p:nvPr>
        </p:nvSpPr>
        <p:spPr bwMode="auto">
          <a:xfrm>
            <a:off x="3970735" y="8830659"/>
            <a:ext cx="3038145" cy="464205"/>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defTabSz="931908">
              <a:defRPr sz="1200"/>
            </a:lvl1pPr>
          </a:lstStyle>
          <a:p>
            <a:pPr>
              <a:defRPr/>
            </a:pPr>
            <a:fld id="{08DAD14B-D643-44D3-900B-959E917BAE3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spcAft>
                <a:spcPts val="1206"/>
              </a:spcAft>
              <a:buFont typeface="Arial" pitchFamily="34" charset="0"/>
              <a:buChar char="•"/>
            </a:pPr>
            <a:r>
              <a:rPr lang="en-US" sz="1400" b="1" dirty="0" smtClean="0"/>
              <a:t> </a:t>
            </a:r>
            <a:r>
              <a:rPr lang="en-US" sz="1400" b="0" baseline="0" dirty="0" smtClean="0"/>
              <a:t>On behalf of our </a:t>
            </a:r>
            <a:r>
              <a:rPr lang="en-US" sz="1400" b="0" dirty="0" smtClean="0"/>
              <a:t>District Commander, Colonel Toy and the Los Angeles District, thank you for inviting me to be</a:t>
            </a:r>
            <a:r>
              <a:rPr lang="en-US" sz="1400" b="0" baseline="0" dirty="0" smtClean="0"/>
              <a:t> a part of today’s discussion</a:t>
            </a:r>
            <a:r>
              <a:rPr lang="en-US" sz="1400" b="0" dirty="0" smtClean="0"/>
              <a:t>.</a:t>
            </a:r>
          </a:p>
          <a:p>
            <a:pPr eaLnBrk="1" hangingPunct="1">
              <a:spcAft>
                <a:spcPts val="1206"/>
              </a:spcAft>
              <a:buFont typeface="Arial" pitchFamily="34" charset="0"/>
              <a:buChar char="•"/>
            </a:pPr>
            <a:endParaRPr lang="en-US" sz="1400" b="0" dirty="0" smtClean="0"/>
          </a:p>
          <a:p>
            <a:pPr eaLnBrk="1" hangingPunct="1">
              <a:spcAft>
                <a:spcPts val="1206"/>
              </a:spcAft>
              <a:buFont typeface="Arial" pitchFamily="34" charset="0"/>
              <a:buChar char="•"/>
            </a:pPr>
            <a:r>
              <a:rPr lang="en-US" sz="1400" b="0" dirty="0" smtClean="0"/>
              <a:t>We’re excited to be a part of the regional</a:t>
            </a:r>
            <a:r>
              <a:rPr lang="en-US" sz="1400" b="0" baseline="0" dirty="0" smtClean="0"/>
              <a:t> and local </a:t>
            </a:r>
            <a:r>
              <a:rPr lang="en-US" sz="1400" b="0" dirty="0" smtClean="0"/>
              <a:t>water resources solution. </a:t>
            </a:r>
          </a:p>
          <a:p>
            <a:pPr eaLnBrk="1" hangingPunct="1">
              <a:spcAft>
                <a:spcPts val="1206"/>
              </a:spcAft>
              <a:buFont typeface="Arial" pitchFamily="34" charset="0"/>
              <a:buChar char="•"/>
            </a:pPr>
            <a:endParaRPr lang="en-US" sz="1400" b="0" dirty="0" smtClean="0"/>
          </a:p>
          <a:p>
            <a:pPr eaLnBrk="1" hangingPunct="1">
              <a:spcAft>
                <a:spcPts val="1206"/>
              </a:spcAft>
              <a:buFont typeface="Arial" pitchFamily="34" charset="0"/>
              <a:buChar char="•"/>
            </a:pPr>
            <a:r>
              <a:rPr lang="en-US" sz="1400" b="0" dirty="0" smtClean="0"/>
              <a:t>We</a:t>
            </a:r>
            <a:r>
              <a:rPr lang="en-US" sz="1400" b="0" baseline="0" dirty="0" smtClean="0"/>
              <a:t> want to multiply the outputs of our flood control (flood risk) facilities to include water conservation opportunities.  </a:t>
            </a:r>
            <a:endParaRPr lang="en-US" sz="1400" b="0" dirty="0" smtClean="0"/>
          </a:p>
          <a:p>
            <a:pPr eaLnBrk="1" hangingPunct="1"/>
            <a:endParaRPr lang="en-US" dirty="0" smtClean="0"/>
          </a:p>
          <a:p>
            <a:pPr eaLnBrk="1" hangingPunct="1"/>
            <a:endParaRPr lang="en-US" dirty="0" smtClean="0"/>
          </a:p>
        </p:txBody>
      </p:sp>
      <p:sp>
        <p:nvSpPr>
          <p:cNvPr id="18436" name="Slide Number Placeholder 3"/>
          <p:cNvSpPr>
            <a:spLocks noGrp="1"/>
          </p:cNvSpPr>
          <p:nvPr>
            <p:ph type="sldNum" sz="quarter" idx="5"/>
          </p:nvPr>
        </p:nvSpPr>
        <p:spPr>
          <a:noFill/>
        </p:spPr>
        <p:txBody>
          <a:bodyPr/>
          <a:lstStyle/>
          <a:p>
            <a:fld id="{8D00B22B-36D7-4A28-B90F-F7242D4FE52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52853" indent="-152853" defTabSz="881409" eaLnBrk="1" hangingPunct="1">
              <a:spcAft>
                <a:spcPts val="1206"/>
              </a:spcAft>
              <a:buFont typeface="Arial" pitchFamily="34" charset="0"/>
              <a:buChar char="•"/>
              <a:defRPr/>
            </a:pPr>
            <a:endParaRPr lang="en-US" sz="1400" b="1" dirty="0" smtClean="0"/>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1" kern="1200" dirty="0" smtClean="0">
                <a:solidFill>
                  <a:schemeClr val="tx1"/>
                </a:solidFill>
                <a:latin typeface="Arial" charset="0"/>
                <a:ea typeface="+mn-ea"/>
                <a:cs typeface="+mn-cs"/>
              </a:rPr>
              <a:t>Other Dams within the Santa Ana River  </a:t>
            </a:r>
            <a:r>
              <a:rPr lang="en-US" sz="1200" kern="1200" dirty="0" smtClean="0">
                <a:solidFill>
                  <a:schemeClr val="tx1"/>
                </a:solidFill>
                <a:latin typeface="Arial" charset="0"/>
                <a:ea typeface="+mn-ea"/>
                <a:cs typeface="+mn-cs"/>
              </a:rPr>
              <a:t>– Current incidental water conservation results in normal flood control operation of several other dams in the area.  These dams are good candidates for potential re-operation to increase </a:t>
            </a:r>
            <a:r>
              <a:rPr lang="en-US" sz="1200" kern="1200" dirty="0" err="1" smtClean="0">
                <a:solidFill>
                  <a:schemeClr val="tx1"/>
                </a:solidFill>
                <a:latin typeface="Arial" charset="0"/>
                <a:ea typeface="+mn-ea"/>
                <a:cs typeface="+mn-cs"/>
              </a:rPr>
              <a:t>stormwater</a:t>
            </a:r>
            <a:r>
              <a:rPr lang="en-US" sz="1200" kern="1200" dirty="0" smtClean="0">
                <a:solidFill>
                  <a:schemeClr val="tx1"/>
                </a:solidFill>
                <a:latin typeface="Arial" charset="0"/>
                <a:ea typeface="+mn-ea"/>
                <a:cs typeface="+mn-cs"/>
              </a:rPr>
              <a:t> capture.  Dams such as: San Antonio Dam,  Carbon Canyon,  Fullerton, and  Brea.  These dams present tremendous unrealized water conservation opportunity.</a:t>
            </a:r>
          </a:p>
          <a:p>
            <a:pPr marL="152853" indent="-152853" defTabSz="881409" eaLnBrk="1" hangingPunct="1">
              <a:spcAft>
                <a:spcPts val="1206"/>
              </a:spcAft>
              <a:buFont typeface="Arial" pitchFamily="34" charset="0"/>
              <a:buChar char="•"/>
              <a:defRPr/>
            </a:pPr>
            <a:r>
              <a:rPr lang="en-US" sz="1400" b="1" dirty="0" smtClean="0"/>
              <a:t>Carbon Canyon, Brea and Fullerton Dams in Orange County are also potential water conservation reservoirs within</a:t>
            </a:r>
            <a:r>
              <a:rPr lang="en-US" sz="1400" b="1" baseline="0" dirty="0" smtClean="0"/>
              <a:t> the Santa Ana River Watershed</a:t>
            </a:r>
            <a:r>
              <a:rPr lang="en-US" sz="1400" b="1" dirty="0" smtClean="0"/>
              <a:t>.</a:t>
            </a:r>
          </a:p>
          <a:p>
            <a:pPr marL="152853" indent="-152853" defTabSz="881409" eaLnBrk="1" hangingPunct="1">
              <a:spcAft>
                <a:spcPts val="1206"/>
              </a:spcAft>
              <a:buFont typeface="Arial" pitchFamily="34" charset="0"/>
              <a:buChar char="•"/>
              <a:defRPr/>
            </a:pPr>
            <a:r>
              <a:rPr lang="en-US" sz="1400" b="1" dirty="0" smtClean="0"/>
              <a:t>This map shows that we currently have 2 of 6 dams currently under study, the largest Corps reservoirs within the region.</a:t>
            </a:r>
            <a:r>
              <a:rPr lang="en-US" sz="1400" b="1" baseline="0" dirty="0" smtClean="0"/>
              <a:t> Increased funding levels could accelerate study completion and implementation of water conservation measures.</a:t>
            </a:r>
          </a:p>
          <a:p>
            <a:pPr marL="152853" indent="-152853" defTabSz="881409" eaLnBrk="1" hangingPunct="1">
              <a:spcAft>
                <a:spcPts val="1206"/>
              </a:spcAft>
              <a:buFont typeface="Arial" pitchFamily="34" charset="0"/>
              <a:buChar char="•"/>
              <a:defRPr/>
            </a:pPr>
            <a:r>
              <a:rPr lang="en-US" sz="1400" b="1" baseline="0" dirty="0" smtClean="0"/>
              <a:t>There is an opportunity to study the other 4 dams within the Santa Ana Watershed, but they currently lack local sponsors.</a:t>
            </a:r>
            <a:endParaRPr lang="en-US" sz="1400" b="1" dirty="0" smtClean="0"/>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Opportunities</a:t>
            </a:r>
            <a:r>
              <a:rPr lang="en-US" baseline="0" dirty="0" smtClean="0"/>
              <a:t> for increased water conservation exist locally within our flood control facilities.</a:t>
            </a:r>
          </a:p>
          <a:p>
            <a:endParaRPr lang="en-US" baseline="0" dirty="0" smtClean="0"/>
          </a:p>
          <a:p>
            <a:r>
              <a:rPr lang="en-US" b="1" dirty="0" smtClean="0"/>
              <a:t>12 Dams</a:t>
            </a:r>
            <a:r>
              <a:rPr lang="en-US" b="1" baseline="0" dirty="0" smtClean="0"/>
              <a:t> candidate for multi-purpose reoperation</a:t>
            </a:r>
            <a:r>
              <a:rPr lang="en-US" baseline="0" dirty="0" smtClean="0"/>
              <a:t>.</a:t>
            </a:r>
          </a:p>
          <a:p>
            <a:endParaRPr lang="en-US" baseline="0" dirty="0" smtClean="0"/>
          </a:p>
          <a:p>
            <a:r>
              <a:rPr lang="en-US" b="1" baseline="0" dirty="0" smtClean="0"/>
              <a:t>Prado and Whittier are  actively </a:t>
            </a:r>
            <a:r>
              <a:rPr lang="en-US" baseline="0" dirty="0" smtClean="0"/>
              <a:t>managed for water conservation.</a:t>
            </a:r>
          </a:p>
          <a:p>
            <a:endParaRPr lang="en-US" baseline="0" dirty="0" smtClean="0"/>
          </a:p>
          <a:p>
            <a:r>
              <a:rPr lang="en-US" baseline="0" dirty="0" smtClean="0"/>
              <a:t>Incidental water conservation for the rest – San Antonio comes close to active re-operation. </a:t>
            </a:r>
          </a:p>
          <a:p>
            <a:endParaRPr lang="en-US" baseline="0" dirty="0" smtClean="0"/>
          </a:p>
          <a:p>
            <a:r>
              <a:rPr lang="en-US" baseline="0" dirty="0" smtClean="0"/>
              <a:t>The rest </a:t>
            </a:r>
            <a:r>
              <a:rPr lang="en-US" b="1" baseline="0" dirty="0" smtClean="0"/>
              <a:t>have not been studied for water con potential.</a:t>
            </a:r>
          </a:p>
          <a:p>
            <a:endParaRPr lang="en-US" dirty="0"/>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some examples of our water conservation activities.  </a:t>
            </a:r>
          </a:p>
          <a:p>
            <a:endParaRPr lang="en-US" dirty="0" smtClean="0"/>
          </a:p>
          <a:p>
            <a:r>
              <a:rPr lang="en-US" dirty="0" smtClean="0"/>
              <a:t>Whittier Narrows Dam is</a:t>
            </a:r>
            <a:r>
              <a:rPr lang="en-US" baseline="0" dirty="0" smtClean="0"/>
              <a:t> already being o</a:t>
            </a:r>
            <a:r>
              <a:rPr lang="en-US" dirty="0" smtClean="0"/>
              <a:t>perated</a:t>
            </a:r>
            <a:r>
              <a:rPr lang="en-US" baseline="0" dirty="0" smtClean="0"/>
              <a:t> for flood control and water conservation.</a:t>
            </a:r>
          </a:p>
          <a:p>
            <a:endParaRPr lang="en-US" baseline="0" dirty="0" smtClean="0"/>
          </a:p>
          <a:p>
            <a:r>
              <a:rPr lang="en-US" baseline="0" dirty="0" smtClean="0"/>
              <a:t>A detailed feasibility study will begin this year to look into water conservation AND RELATED DAM SAFETY ISSUES in order to increase the conservation  elevation pool from </a:t>
            </a:r>
            <a:r>
              <a:rPr lang="en-US" baseline="0" dirty="0" err="1" smtClean="0"/>
              <a:t>elev</a:t>
            </a:r>
            <a:r>
              <a:rPr lang="en-US" baseline="0" dirty="0" smtClean="0"/>
              <a:t> 201.6 ft to </a:t>
            </a:r>
            <a:r>
              <a:rPr lang="en-US" baseline="0" dirty="0" err="1" smtClean="0"/>
              <a:t>elev</a:t>
            </a:r>
            <a:r>
              <a:rPr lang="en-US" baseline="0" dirty="0" smtClean="0"/>
              <a:t> 205 ft. </a:t>
            </a:r>
          </a:p>
          <a:p>
            <a:endParaRPr lang="en-US" baseline="0" dirty="0" smtClean="0"/>
          </a:p>
          <a:p>
            <a:r>
              <a:rPr lang="en-US" baseline="0" dirty="0" smtClean="0"/>
              <a:t>Study is being conducted in partnership with LA County Public Works and the Water Replenishment District of Southern California.</a:t>
            </a:r>
          </a:p>
          <a:p>
            <a:endParaRPr lang="en-US" baseline="0" dirty="0" smtClean="0"/>
          </a:p>
          <a:p>
            <a:r>
              <a:rPr lang="en-US" baseline="0" dirty="0" smtClean="0"/>
              <a:t>At the request of our local partners, this study will consider alternatives up to elevation 205, in order to avoid impacts to existing habitat.</a:t>
            </a:r>
          </a:p>
          <a:p>
            <a:endParaRPr lang="en-US" baseline="0" dirty="0" smtClean="0"/>
          </a:p>
          <a:p>
            <a:r>
              <a:rPr lang="en-US" dirty="0" smtClean="0"/>
              <a:t>Water</a:t>
            </a:r>
            <a:r>
              <a:rPr lang="en-US" baseline="0" dirty="0" smtClean="0"/>
              <a:t> conservation pool up to elevation 205 could bring approximately 1100 acre-feet yearly of ad</a:t>
            </a:r>
            <a:r>
              <a:rPr lang="en-US" dirty="0" smtClean="0"/>
              <a:t>ditional yield.</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152853" marR="0" indent="-152853" algn="l" defTabSz="881409" rtl="0" eaLnBrk="1" fontAlgn="base" latinLnBrk="0" hangingPunct="1">
              <a:lnSpc>
                <a:spcPct val="100000"/>
              </a:lnSpc>
              <a:spcBef>
                <a:spcPct val="30000"/>
              </a:spcBef>
              <a:spcAft>
                <a:spcPts val="1206"/>
              </a:spcAft>
              <a:buClrTx/>
              <a:buSzTx/>
              <a:buFont typeface="Arial" pitchFamily="34" charset="0"/>
              <a:buNone/>
              <a:tabLst/>
              <a:defRPr/>
            </a:pPr>
            <a:r>
              <a:rPr lang="en-US" sz="4000" b="0" kern="1200" dirty="0" smtClean="0">
                <a:solidFill>
                  <a:schemeClr val="tx1"/>
                </a:solidFill>
                <a:latin typeface="Arial" charset="0"/>
                <a:ea typeface="+mn-ea"/>
                <a:cs typeface="+mn-cs"/>
              </a:rPr>
              <a:t>Our current operation of </a:t>
            </a:r>
            <a:r>
              <a:rPr lang="en-US" sz="4000" b="0" kern="1200" dirty="0" err="1" smtClean="0">
                <a:solidFill>
                  <a:schemeClr val="tx1"/>
                </a:solidFill>
                <a:latin typeface="Arial" charset="0"/>
                <a:ea typeface="+mn-ea"/>
                <a:cs typeface="+mn-cs"/>
              </a:rPr>
              <a:t>prado</a:t>
            </a:r>
            <a:r>
              <a:rPr lang="en-US" sz="4000" b="0" kern="1200" baseline="0" dirty="0" smtClean="0">
                <a:solidFill>
                  <a:schemeClr val="tx1"/>
                </a:solidFill>
                <a:latin typeface="Arial" charset="0"/>
                <a:ea typeface="+mn-ea"/>
                <a:cs typeface="+mn-cs"/>
              </a:rPr>
              <a:t> dam includes seasonal and year round water conservation.</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None/>
              <a:tabLst/>
              <a:defRPr/>
            </a:pPr>
            <a:endParaRPr lang="en-US" sz="4000" b="0" kern="1200" baseline="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None/>
              <a:tabLst/>
              <a:defRPr/>
            </a:pPr>
            <a:r>
              <a:rPr lang="en-US" sz="4000" b="0" kern="1200" baseline="0" dirty="0" smtClean="0">
                <a:solidFill>
                  <a:schemeClr val="tx1"/>
                </a:solidFill>
                <a:latin typeface="Arial" charset="0"/>
                <a:ea typeface="+mn-ea"/>
                <a:cs typeface="+mn-cs"/>
              </a:rPr>
              <a:t>	Non-flood season up to </a:t>
            </a:r>
            <a:r>
              <a:rPr lang="en-US" sz="4000" b="0" kern="1200" baseline="0" dirty="0" err="1" smtClean="0">
                <a:solidFill>
                  <a:schemeClr val="tx1"/>
                </a:solidFill>
                <a:latin typeface="Arial" charset="0"/>
                <a:ea typeface="+mn-ea"/>
                <a:cs typeface="+mn-cs"/>
              </a:rPr>
              <a:t>elev</a:t>
            </a:r>
            <a:r>
              <a:rPr lang="en-US" sz="4000" b="0" kern="1200" baseline="0" dirty="0" smtClean="0">
                <a:solidFill>
                  <a:schemeClr val="tx1"/>
                </a:solidFill>
                <a:latin typeface="Arial" charset="0"/>
                <a:ea typeface="+mn-ea"/>
                <a:cs typeface="+mn-cs"/>
              </a:rPr>
              <a:t> 505’</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None/>
              <a:tabLst/>
              <a:defRPr/>
            </a:pPr>
            <a:r>
              <a:rPr lang="en-US" sz="4000" b="0" kern="1200" baseline="0" dirty="0" smtClean="0">
                <a:solidFill>
                  <a:schemeClr val="tx1"/>
                </a:solidFill>
                <a:latin typeface="Arial" charset="0"/>
                <a:ea typeface="+mn-ea"/>
                <a:cs typeface="+mn-cs"/>
              </a:rPr>
              <a:t>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None/>
              <a:tabLst/>
              <a:defRPr/>
            </a:pPr>
            <a:r>
              <a:rPr lang="en-US" sz="4000" b="0" kern="1200" baseline="0" dirty="0" smtClean="0">
                <a:solidFill>
                  <a:schemeClr val="tx1"/>
                </a:solidFill>
                <a:latin typeface="Arial" charset="0"/>
                <a:ea typeface="+mn-ea"/>
                <a:cs typeface="+mn-cs"/>
              </a:rPr>
              <a:t>	Flood season up to buffer pool </a:t>
            </a:r>
            <a:r>
              <a:rPr lang="en-US" sz="4000" b="0" kern="1200" baseline="0" dirty="0" err="1" smtClean="0">
                <a:solidFill>
                  <a:schemeClr val="tx1"/>
                </a:solidFill>
                <a:latin typeface="Arial" charset="0"/>
                <a:ea typeface="+mn-ea"/>
                <a:cs typeface="+mn-cs"/>
              </a:rPr>
              <a:t>elev</a:t>
            </a:r>
            <a:r>
              <a:rPr lang="en-US" sz="4000" b="0" kern="1200" baseline="0" dirty="0" smtClean="0">
                <a:solidFill>
                  <a:schemeClr val="tx1"/>
                </a:solidFill>
                <a:latin typeface="Arial" charset="0"/>
                <a:ea typeface="+mn-ea"/>
                <a:cs typeface="+mn-cs"/>
              </a:rPr>
              <a:t> of 498’ to allow for evacuation of flood waters within 24 hours, based on weather forecast</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None/>
              <a:tabLst/>
              <a:defRPr/>
            </a:pPr>
            <a:endParaRPr lang="en-US" sz="4000" b="0" kern="120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4000" b="0" kern="1200" dirty="0" smtClean="0">
                <a:solidFill>
                  <a:schemeClr val="tx1"/>
                </a:solidFill>
                <a:latin typeface="Arial" charset="0"/>
                <a:ea typeface="+mn-ea"/>
                <a:cs typeface="+mn-cs"/>
              </a:rPr>
              <a:t>We have a new study for </a:t>
            </a:r>
            <a:r>
              <a:rPr lang="en-US" sz="4000" b="0" kern="1200" dirty="0" err="1" smtClean="0">
                <a:solidFill>
                  <a:schemeClr val="tx1"/>
                </a:solidFill>
                <a:latin typeface="Arial" charset="0"/>
                <a:ea typeface="+mn-ea"/>
                <a:cs typeface="+mn-cs"/>
              </a:rPr>
              <a:t>prado</a:t>
            </a:r>
            <a:r>
              <a:rPr lang="en-US" sz="4000" b="0" kern="1200" dirty="0" smtClean="0">
                <a:solidFill>
                  <a:schemeClr val="tx1"/>
                </a:solidFill>
                <a:latin typeface="Arial" charset="0"/>
                <a:ea typeface="+mn-ea"/>
                <a:cs typeface="+mn-cs"/>
              </a:rPr>
              <a:t> that will begin this year as well.</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4000" b="0" kern="120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4000" b="0" kern="1200" dirty="0" smtClean="0">
                <a:solidFill>
                  <a:schemeClr val="tx1"/>
                </a:solidFill>
                <a:latin typeface="Arial" charset="0"/>
                <a:ea typeface="+mn-ea"/>
                <a:cs typeface="+mn-cs"/>
              </a:rPr>
              <a:t>At the request of Orange</a:t>
            </a:r>
            <a:r>
              <a:rPr lang="en-US" sz="4000" b="0" kern="1200" baseline="0" dirty="0" smtClean="0">
                <a:solidFill>
                  <a:schemeClr val="tx1"/>
                </a:solidFill>
                <a:latin typeface="Arial" charset="0"/>
                <a:ea typeface="+mn-ea"/>
                <a:cs typeface="+mn-cs"/>
              </a:rPr>
              <a:t> County Water District, the Los Angeles District has expanded one of our existing studies within Prado Basin to investigate further modification to the current operation  in order to maximize </a:t>
            </a:r>
            <a:r>
              <a:rPr lang="en-US" sz="4000" b="0" kern="1200" baseline="0" dirty="0" err="1" smtClean="0">
                <a:solidFill>
                  <a:schemeClr val="tx1"/>
                </a:solidFill>
                <a:latin typeface="Arial" charset="0"/>
                <a:ea typeface="+mn-ea"/>
                <a:cs typeface="+mn-cs"/>
              </a:rPr>
              <a:t>watercon</a:t>
            </a:r>
            <a:r>
              <a:rPr lang="en-US" sz="4000" b="0" kern="1200" baseline="0" dirty="0" smtClean="0">
                <a:solidFill>
                  <a:schemeClr val="tx1"/>
                </a:solidFill>
                <a:latin typeface="Arial" charset="0"/>
                <a:ea typeface="+mn-ea"/>
                <a:cs typeface="+mn-cs"/>
              </a:rPr>
              <a:t> in tandem with their recharge facilities downstream.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4000" b="0" kern="1200" baseline="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4000" b="0" kern="1200" baseline="0" dirty="0" smtClean="0">
                <a:solidFill>
                  <a:schemeClr val="tx1"/>
                </a:solidFill>
                <a:latin typeface="Arial" charset="0"/>
                <a:ea typeface="+mn-ea"/>
                <a:cs typeface="+mn-cs"/>
              </a:rPr>
              <a:t>This study will look at </a:t>
            </a:r>
            <a:r>
              <a:rPr lang="en-US" sz="4000" b="0" kern="1200" baseline="0" dirty="0" err="1" smtClean="0">
                <a:solidFill>
                  <a:schemeClr val="tx1"/>
                </a:solidFill>
                <a:latin typeface="Arial" charset="0"/>
                <a:ea typeface="+mn-ea"/>
                <a:cs typeface="+mn-cs"/>
              </a:rPr>
              <a:t>watercon</a:t>
            </a:r>
            <a:r>
              <a:rPr lang="en-US" sz="4000" b="0" kern="1200" baseline="0" dirty="0" smtClean="0">
                <a:solidFill>
                  <a:schemeClr val="tx1"/>
                </a:solidFill>
                <a:latin typeface="Arial" charset="0"/>
                <a:ea typeface="+mn-ea"/>
                <a:cs typeface="+mn-cs"/>
              </a:rPr>
              <a:t> and sediment issues together with opportunities for ecosystem restoration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4000" b="0" kern="1200" baseline="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4000" b="0" kern="1200" dirty="0" smtClean="0">
                <a:solidFill>
                  <a:schemeClr val="tx1"/>
                </a:solidFill>
                <a:latin typeface="Arial" charset="0"/>
                <a:ea typeface="+mn-ea"/>
                <a:cs typeface="+mn-cs"/>
              </a:rPr>
              <a:t>Alternatives</a:t>
            </a:r>
            <a:r>
              <a:rPr lang="en-US" sz="4000" b="0" kern="1200" baseline="0" dirty="0" smtClean="0">
                <a:solidFill>
                  <a:schemeClr val="tx1"/>
                </a:solidFill>
                <a:latin typeface="Arial" charset="0"/>
                <a:ea typeface="+mn-ea"/>
                <a:cs typeface="+mn-cs"/>
              </a:rPr>
              <a:t>  would </a:t>
            </a:r>
            <a:r>
              <a:rPr lang="en-US" sz="4000" b="0" dirty="0" smtClean="0"/>
              <a:t>include the expansion of the buffer</a:t>
            </a:r>
            <a:r>
              <a:rPr lang="en-US" sz="4000" b="0" baseline="0" dirty="0" smtClean="0"/>
              <a:t> </a:t>
            </a:r>
            <a:r>
              <a:rPr lang="en-US" sz="4000" b="0" dirty="0" smtClean="0"/>
              <a:t>pool from elevation 498 feet to 505 feet during the flood season.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4000" b="0" dirty="0" smtClean="0"/>
          </a:p>
          <a:p>
            <a:pPr marL="152853" indent="-152853" defTabSz="881409" eaLnBrk="1" hangingPunct="1">
              <a:spcAft>
                <a:spcPts val="1206"/>
              </a:spcAft>
              <a:buFont typeface="Arial" pitchFamily="34" charset="0"/>
              <a:buChar char="•"/>
              <a:defRPr/>
            </a:pPr>
            <a:r>
              <a:rPr lang="en-US" sz="4000" b="0" dirty="0" smtClean="0"/>
              <a:t>This could result in</a:t>
            </a:r>
            <a:r>
              <a:rPr lang="en-US" sz="4000" b="0" baseline="0" dirty="0" smtClean="0"/>
              <a:t> approximately </a:t>
            </a:r>
            <a:r>
              <a:rPr lang="en-US" sz="4000" b="0" dirty="0" smtClean="0"/>
              <a:t>10,500 ac-ft of additional yield through</a:t>
            </a:r>
            <a:r>
              <a:rPr lang="en-US" sz="4000" b="0" baseline="0" dirty="0" smtClean="0"/>
              <a:t> OCWD s</a:t>
            </a:r>
            <a:r>
              <a:rPr lang="en-US" sz="4000" b="0" dirty="0" smtClean="0"/>
              <a:t>preading facilities.</a:t>
            </a:r>
          </a:p>
          <a:p>
            <a:pPr marL="152853" indent="-152853" defTabSz="881409" eaLnBrk="1" hangingPunct="1">
              <a:spcAft>
                <a:spcPts val="1206"/>
              </a:spcAft>
              <a:buFont typeface="Arial" pitchFamily="34" charset="0"/>
              <a:buNone/>
              <a:defRPr/>
            </a:pPr>
            <a:r>
              <a:rPr lang="en-US" sz="1200" b="0" dirty="0" smtClean="0"/>
              <a:t>  </a:t>
            </a:r>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0" kern="1200" dirty="0" smtClean="0">
                <a:solidFill>
                  <a:schemeClr val="tx1"/>
                </a:solidFill>
                <a:latin typeface="Arial" charset="0"/>
                <a:ea typeface="+mn-ea"/>
                <a:cs typeface="+mn-cs"/>
              </a:rPr>
              <a:t>Our water</a:t>
            </a:r>
            <a:r>
              <a:rPr lang="en-US" sz="1200" b="0" kern="1200" baseline="0" dirty="0" smtClean="0">
                <a:solidFill>
                  <a:schemeClr val="tx1"/>
                </a:solidFill>
                <a:latin typeface="Arial" charset="0"/>
                <a:ea typeface="+mn-ea"/>
                <a:cs typeface="+mn-cs"/>
              </a:rPr>
              <a:t> con study for </a:t>
            </a:r>
            <a:r>
              <a:rPr lang="en-US" sz="1200" b="0" kern="1200" dirty="0" smtClean="0">
                <a:solidFill>
                  <a:schemeClr val="tx1"/>
                </a:solidFill>
                <a:latin typeface="Arial" charset="0"/>
                <a:ea typeface="+mn-ea"/>
                <a:cs typeface="+mn-cs"/>
              </a:rPr>
              <a:t>Seven Oaks Dam </a:t>
            </a:r>
            <a:r>
              <a:rPr lang="en-US" sz="1200" b="0" kern="1200" baseline="0" dirty="0" smtClean="0">
                <a:solidFill>
                  <a:schemeClr val="tx1"/>
                </a:solidFill>
                <a:latin typeface="Arial" charset="0"/>
                <a:ea typeface="+mn-ea"/>
                <a:cs typeface="+mn-cs"/>
              </a:rPr>
              <a:t> is also underway</a:t>
            </a:r>
            <a:r>
              <a:rPr lang="en-US" sz="1200" b="0" kern="1200" dirty="0" smtClean="0">
                <a:solidFill>
                  <a:schemeClr val="tx1"/>
                </a:solidFill>
                <a:latin typeface="Arial" charset="0"/>
                <a:ea typeface="+mn-ea"/>
                <a:cs typeface="+mn-cs"/>
              </a:rPr>
              <a:t>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1200" b="0" kern="120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0" kern="1200" dirty="0" smtClean="0">
                <a:solidFill>
                  <a:schemeClr val="tx1"/>
                </a:solidFill>
                <a:latin typeface="Arial" charset="0"/>
                <a:ea typeface="+mn-ea"/>
                <a:cs typeface="+mn-cs"/>
              </a:rPr>
              <a:t>We are conducting a review of our operations for water quality improvements as well as water conservation opportunities.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1200" b="0" kern="120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0" kern="1200" dirty="0" smtClean="0">
                <a:solidFill>
                  <a:schemeClr val="tx1"/>
                </a:solidFill>
                <a:latin typeface="Arial" charset="0"/>
                <a:ea typeface="+mn-ea"/>
                <a:cs typeface="+mn-cs"/>
              </a:rPr>
              <a:t>Two-Phase approach in order to expedite</a:t>
            </a:r>
            <a:r>
              <a:rPr lang="en-US" sz="1200" b="0" kern="1200" baseline="0" dirty="0" smtClean="0">
                <a:solidFill>
                  <a:schemeClr val="tx1"/>
                </a:solidFill>
                <a:latin typeface="Arial" charset="0"/>
                <a:ea typeface="+mn-ea"/>
                <a:cs typeface="+mn-cs"/>
              </a:rPr>
              <a:t> </a:t>
            </a:r>
            <a:r>
              <a:rPr lang="en-US" sz="1200" b="0" kern="1200" baseline="0" dirty="0" err="1" smtClean="0">
                <a:solidFill>
                  <a:schemeClr val="tx1"/>
                </a:solidFill>
                <a:latin typeface="Arial" charset="0"/>
                <a:ea typeface="+mn-ea"/>
                <a:cs typeface="+mn-cs"/>
              </a:rPr>
              <a:t>watercon</a:t>
            </a:r>
            <a:r>
              <a:rPr lang="en-US" sz="1200" b="0" kern="1200" baseline="0" dirty="0" smtClean="0">
                <a:solidFill>
                  <a:schemeClr val="tx1"/>
                </a:solidFill>
                <a:latin typeface="Arial" charset="0"/>
                <a:ea typeface="+mn-ea"/>
                <a:cs typeface="+mn-cs"/>
              </a:rPr>
              <a:t>  operation.  </a:t>
            </a: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1200" b="0" kern="1200" dirty="0" smtClean="0">
              <a:solidFill>
                <a:schemeClr val="tx1"/>
              </a:solidFill>
              <a:latin typeface="Arial" charset="0"/>
              <a:ea typeface="+mn-ea"/>
              <a:cs typeface="+mn-cs"/>
            </a:endParaRPr>
          </a:p>
          <a:p>
            <a:pPr marL="610053" marR="0" lvl="1"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0" kern="1200" dirty="0" smtClean="0">
                <a:solidFill>
                  <a:schemeClr val="tx1"/>
                </a:solidFill>
                <a:latin typeface="Arial" charset="0"/>
                <a:ea typeface="+mn-ea"/>
                <a:cs typeface="+mn-cs"/>
              </a:rPr>
              <a:t>non-flood season within the current</a:t>
            </a:r>
            <a:r>
              <a:rPr lang="en-US" sz="1200" b="0" kern="1200" baseline="0" dirty="0" smtClean="0">
                <a:solidFill>
                  <a:schemeClr val="tx1"/>
                </a:solidFill>
                <a:latin typeface="Arial" charset="0"/>
                <a:ea typeface="+mn-ea"/>
                <a:cs typeface="+mn-cs"/>
              </a:rPr>
              <a:t> intermediate debris pool and…. </a:t>
            </a:r>
          </a:p>
          <a:p>
            <a:pPr marL="610053" marR="0" lvl="1"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0" kern="1200" baseline="0" dirty="0" smtClean="0">
                <a:solidFill>
                  <a:schemeClr val="tx1"/>
                </a:solidFill>
                <a:latin typeface="Arial" charset="0"/>
                <a:ea typeface="+mn-ea"/>
                <a:cs typeface="+mn-cs"/>
              </a:rPr>
              <a:t>Year-round operation with higher conservation pools during flood season.</a:t>
            </a:r>
            <a:endParaRPr lang="en-US" sz="1200" b="0" kern="120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endParaRPr lang="en-US" sz="1200" b="0" kern="1200" dirty="0" smtClean="0">
              <a:solidFill>
                <a:schemeClr val="tx1"/>
              </a:solidFill>
              <a:latin typeface="Arial" charset="0"/>
              <a:ea typeface="+mn-ea"/>
              <a:cs typeface="+mn-cs"/>
            </a:endParaRPr>
          </a:p>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200" b="0" kern="1200" dirty="0" smtClean="0">
                <a:solidFill>
                  <a:schemeClr val="tx1"/>
                </a:solidFill>
                <a:latin typeface="Arial" charset="0"/>
                <a:ea typeface="+mn-ea"/>
                <a:cs typeface="+mn-cs"/>
              </a:rPr>
              <a:t>This water conservation study is cost-shared by San Bernardino County Flood Control District with support from San Bernardino Valley Municipal Water District and Western Municipal Water District.  </a:t>
            </a:r>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2853" marR="0" indent="-152853" algn="l" defTabSz="881409" rtl="0" eaLnBrk="1" fontAlgn="base" latinLnBrk="0" hangingPunct="1">
              <a:lnSpc>
                <a:spcPct val="100000"/>
              </a:lnSpc>
              <a:spcBef>
                <a:spcPct val="30000"/>
              </a:spcBef>
              <a:spcAft>
                <a:spcPts val="1206"/>
              </a:spcAft>
              <a:buClrTx/>
              <a:buSzTx/>
              <a:buFont typeface="Arial" pitchFamily="34" charset="0"/>
              <a:buChar char="•"/>
              <a:tabLst/>
              <a:defRPr/>
            </a:pPr>
            <a:r>
              <a:rPr lang="en-US" sz="1100" b="1" kern="1200" dirty="0" smtClean="0">
                <a:solidFill>
                  <a:schemeClr val="tx1"/>
                </a:solidFill>
                <a:latin typeface="Arial" charset="0"/>
                <a:ea typeface="+mn-ea"/>
                <a:cs typeface="+mn-cs"/>
              </a:rPr>
              <a:t>Other Dams within the Santa Ana River  </a:t>
            </a:r>
            <a:r>
              <a:rPr lang="en-US" sz="1100" kern="1200" dirty="0" smtClean="0">
                <a:solidFill>
                  <a:schemeClr val="tx1"/>
                </a:solidFill>
                <a:latin typeface="Arial" charset="0"/>
                <a:ea typeface="+mn-ea"/>
                <a:cs typeface="+mn-cs"/>
              </a:rPr>
              <a:t>– Current incidental water conservation results in normal flood control operation of several other dams in the area.  These dams are good candidates for potential re-operation to increase </a:t>
            </a:r>
            <a:r>
              <a:rPr lang="en-US" sz="1100" kern="1200" dirty="0" err="1" smtClean="0">
                <a:solidFill>
                  <a:schemeClr val="tx1"/>
                </a:solidFill>
                <a:latin typeface="Arial" charset="0"/>
                <a:ea typeface="+mn-ea"/>
                <a:cs typeface="+mn-cs"/>
              </a:rPr>
              <a:t>stormwater</a:t>
            </a:r>
            <a:r>
              <a:rPr lang="en-US" sz="1100" kern="1200" dirty="0" smtClean="0">
                <a:solidFill>
                  <a:schemeClr val="tx1"/>
                </a:solidFill>
                <a:latin typeface="Arial" charset="0"/>
                <a:ea typeface="+mn-ea"/>
                <a:cs typeface="+mn-cs"/>
              </a:rPr>
              <a:t> capture.  Dams such as: San Antonio Dam,  Carbon Canyon,  Fullerton, and  Brea.  These dams present tremendous unrealized water conservation opportunity.</a:t>
            </a:r>
          </a:p>
          <a:p>
            <a:pPr marL="152853" indent="-152853" defTabSz="881409" eaLnBrk="1" hangingPunct="1">
              <a:spcAft>
                <a:spcPts val="1206"/>
              </a:spcAft>
              <a:buFont typeface="Arial" pitchFamily="34" charset="0"/>
              <a:buChar char="•"/>
              <a:defRPr/>
            </a:pPr>
            <a:r>
              <a:rPr lang="en-US" sz="1200" b="1" dirty="0" smtClean="0"/>
              <a:t>Carbon Canyon, Brea and Fullerton Dams in Orange County are also potential water conservation reservoirs within</a:t>
            </a:r>
            <a:r>
              <a:rPr lang="en-US" sz="1200" b="1" baseline="0" dirty="0" smtClean="0"/>
              <a:t> the Santa Ana River Watershed</a:t>
            </a:r>
            <a:r>
              <a:rPr lang="en-US" sz="1200" b="1" dirty="0" smtClean="0"/>
              <a:t>.</a:t>
            </a:r>
          </a:p>
          <a:p>
            <a:pPr marL="152853" indent="-152853" defTabSz="881409" eaLnBrk="1" hangingPunct="1">
              <a:spcAft>
                <a:spcPts val="1206"/>
              </a:spcAft>
              <a:buFont typeface="Arial" pitchFamily="34" charset="0"/>
              <a:buChar char="•"/>
              <a:defRPr/>
            </a:pPr>
            <a:r>
              <a:rPr lang="en-US" sz="1200" b="1" dirty="0" smtClean="0"/>
              <a:t>This map shows that we currently have 2 of 6 dams currently under study, the largest Corps reservoirs within the region.</a:t>
            </a:r>
            <a:r>
              <a:rPr lang="en-US" sz="1200" b="1" baseline="0" dirty="0" smtClean="0"/>
              <a:t> Increased funding levels could accelerate study completion and implementation of water conservation measures.</a:t>
            </a:r>
          </a:p>
          <a:p>
            <a:pPr marL="152853" indent="-152853" defTabSz="881409" eaLnBrk="1" hangingPunct="1">
              <a:spcAft>
                <a:spcPts val="1206"/>
              </a:spcAft>
              <a:buFont typeface="Arial" pitchFamily="34" charset="0"/>
              <a:buChar char="•"/>
              <a:defRPr/>
            </a:pPr>
            <a:r>
              <a:rPr lang="en-US" sz="1200" b="1" baseline="0" dirty="0" smtClean="0"/>
              <a:t>There is an opportunity to study the other 4 dams within the Santa Ana Watershed, but they currently lack local sponsors.</a:t>
            </a:r>
            <a:endParaRPr lang="en-US" sz="1200" b="1" dirty="0" smtClean="0"/>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1" kern="1200" dirty="0" smtClean="0">
                <a:solidFill>
                  <a:schemeClr val="tx1"/>
                </a:solidFill>
                <a:latin typeface="Arial" charset="0"/>
                <a:ea typeface="+mn-ea"/>
                <a:cs typeface="+mn-cs"/>
              </a:rPr>
              <a:t>Corps Authorities to conduct Re-operation studies and implement dual-purpose re-operation.</a:t>
            </a:r>
          </a:p>
          <a:p>
            <a:pPr>
              <a:buFont typeface="Arial" pitchFamily="34" charset="0"/>
              <a:buChar char="•"/>
            </a:pPr>
            <a:endParaRPr lang="en-US" sz="1200" kern="1200" dirty="0" smtClean="0">
              <a:solidFill>
                <a:schemeClr val="tx1"/>
              </a:solidFill>
              <a:latin typeface="Arial" charset="0"/>
              <a:ea typeface="+mn-ea"/>
              <a:cs typeface="+mn-cs"/>
            </a:endParaRPr>
          </a:p>
          <a:p>
            <a:pPr lvl="0">
              <a:buFont typeface="Arial" pitchFamily="34" charset="0"/>
              <a:buChar char="•"/>
            </a:pPr>
            <a:r>
              <a:rPr lang="en-US" sz="1200" kern="1200" dirty="0" smtClean="0">
                <a:solidFill>
                  <a:schemeClr val="tx1"/>
                </a:solidFill>
                <a:latin typeface="Arial" charset="0"/>
                <a:ea typeface="+mn-ea"/>
                <a:cs typeface="+mn-cs"/>
              </a:rPr>
              <a:t>Review of Completed Corps Project – inherent in the project authorization of our flood control facilities is the ability of the Corps to review current conditions and make recommendation for corrections and improvements, which could include water conservation.  </a:t>
            </a:r>
          </a:p>
          <a:p>
            <a:pPr lvl="0">
              <a:buFont typeface="Arial" pitchFamily="34" charset="0"/>
              <a:buChar char="•"/>
            </a:pPr>
            <a:r>
              <a:rPr lang="en-US" sz="1200" kern="1200" dirty="0" smtClean="0">
                <a:solidFill>
                  <a:schemeClr val="tx1"/>
                </a:solidFill>
                <a:latin typeface="Arial" charset="0"/>
                <a:ea typeface="+mn-ea"/>
                <a:cs typeface="+mn-cs"/>
              </a:rPr>
              <a:t> </a:t>
            </a:r>
          </a:p>
          <a:p>
            <a:pPr lvl="0">
              <a:buFont typeface="Arial" pitchFamily="34" charset="0"/>
              <a:buChar char="•"/>
            </a:pPr>
            <a:r>
              <a:rPr lang="en-US" sz="1200" kern="1200" dirty="0" smtClean="0">
                <a:solidFill>
                  <a:schemeClr val="tx1"/>
                </a:solidFill>
                <a:latin typeface="Arial" charset="0"/>
                <a:ea typeface="+mn-ea"/>
                <a:cs typeface="+mn-cs"/>
              </a:rPr>
              <a:t>Project Authorization included a water conservation purpose or through subsequent legislation. </a:t>
            </a:r>
          </a:p>
          <a:p>
            <a:pPr lvl="0">
              <a:buFont typeface="Arial" pitchFamily="34" charset="0"/>
              <a:buChar char="•"/>
            </a:pPr>
            <a:endParaRPr lang="en-US" sz="1200" kern="1200" dirty="0" smtClean="0">
              <a:solidFill>
                <a:schemeClr val="tx1"/>
              </a:solidFill>
              <a:latin typeface="Arial" charset="0"/>
              <a:ea typeface="+mn-ea"/>
              <a:cs typeface="+mn-cs"/>
            </a:endParaRPr>
          </a:p>
          <a:p>
            <a:pPr lvl="0">
              <a:buFont typeface="Arial" pitchFamily="34" charset="0"/>
              <a:buChar char="•"/>
            </a:pPr>
            <a:r>
              <a:rPr lang="en-US" sz="1200" kern="1200" dirty="0" smtClean="0">
                <a:solidFill>
                  <a:schemeClr val="tx1"/>
                </a:solidFill>
                <a:latin typeface="Arial" charset="0"/>
                <a:ea typeface="+mn-ea"/>
                <a:cs typeface="+mn-cs"/>
              </a:rPr>
              <a:t>Water Supply Act of 1958, allows the Chief of Engineers to conduct studies to add water supply as additional purpose to completed projects.</a:t>
            </a:r>
          </a:p>
          <a:p>
            <a:pPr lvl="0">
              <a:buFont typeface="Arial" pitchFamily="34" charset="0"/>
              <a:buChar char="•"/>
            </a:pPr>
            <a:endParaRPr lang="en-US" sz="1200" kern="1200" dirty="0" smtClean="0">
              <a:solidFill>
                <a:schemeClr val="tx1"/>
              </a:solidFill>
              <a:latin typeface="Arial" charset="0"/>
              <a:ea typeface="+mn-ea"/>
              <a:cs typeface="+mn-cs"/>
            </a:endParaRPr>
          </a:p>
          <a:p>
            <a:pPr>
              <a:buFont typeface="Arial" pitchFamily="34" charset="0"/>
              <a:buChar char="•"/>
            </a:pPr>
            <a:r>
              <a:rPr lang="en-US" sz="1200" b="1" kern="1200" dirty="0" smtClean="0">
                <a:solidFill>
                  <a:schemeClr val="tx1"/>
                </a:solidFill>
                <a:latin typeface="Arial" charset="0"/>
                <a:ea typeface="+mn-ea"/>
                <a:cs typeface="+mn-cs"/>
              </a:rPr>
              <a:t>All these authorities could apply to local flood control and allow the District to conduct a water conservation study provided that a local COST-SHARING non-Federal sponsor is interested and willing to conduct these studies.  </a:t>
            </a:r>
          </a:p>
          <a:p>
            <a:pPr>
              <a:buFont typeface="Arial" pitchFamily="34" charset="0"/>
              <a:buChar char="•"/>
            </a:pPr>
            <a:endParaRPr lang="en-US" sz="1200" b="1" kern="1200" dirty="0" smtClean="0">
              <a:solidFill>
                <a:schemeClr val="tx1"/>
              </a:solidFill>
              <a:latin typeface="Arial" charset="0"/>
              <a:ea typeface="+mn-ea"/>
              <a:cs typeface="+mn-cs"/>
            </a:endParaRPr>
          </a:p>
          <a:p>
            <a:pPr>
              <a:buFont typeface="Arial" pitchFamily="34" charset="0"/>
              <a:buChar char="•"/>
            </a:pPr>
            <a:r>
              <a:rPr lang="en-US" sz="1200" kern="1200" dirty="0" smtClean="0">
                <a:solidFill>
                  <a:schemeClr val="tx1"/>
                </a:solidFill>
                <a:latin typeface="Arial" charset="0"/>
                <a:ea typeface="+mn-ea"/>
                <a:cs typeface="+mn-cs"/>
              </a:rPr>
              <a:t>The Los Angeles District is always </a:t>
            </a:r>
            <a:r>
              <a:rPr lang="en-US" sz="1200" kern="1200" dirty="0" err="1" smtClean="0">
                <a:solidFill>
                  <a:schemeClr val="tx1"/>
                </a:solidFill>
                <a:latin typeface="Arial" charset="0"/>
                <a:ea typeface="+mn-ea"/>
                <a:cs typeface="+mn-cs"/>
              </a:rPr>
              <a:t>readyto</a:t>
            </a:r>
            <a:r>
              <a:rPr lang="en-US" sz="1200" kern="1200" dirty="0" smtClean="0">
                <a:solidFill>
                  <a:schemeClr val="tx1"/>
                </a:solidFill>
                <a:latin typeface="Arial" charset="0"/>
                <a:ea typeface="+mn-ea"/>
                <a:cs typeface="+mn-cs"/>
              </a:rPr>
              <a:t> work with you and pursue the necessary studies to re-operate our dams for other uses particularly – WATER CONSERVATION!</a:t>
            </a:r>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kern="1200" dirty="0" smtClean="0">
                <a:solidFill>
                  <a:schemeClr val="tx1"/>
                </a:solidFill>
                <a:latin typeface="Arial" charset="0"/>
                <a:ea typeface="+mn-ea"/>
                <a:cs typeface="+mn-cs"/>
              </a:rPr>
              <a:t>As you are aware, Corps does not have the authority to conduct studies</a:t>
            </a:r>
            <a:r>
              <a:rPr lang="en-US" sz="1200" b="0" kern="1200" baseline="0" dirty="0" smtClean="0">
                <a:solidFill>
                  <a:schemeClr val="tx1"/>
                </a:solidFill>
                <a:latin typeface="Arial" charset="0"/>
                <a:ea typeface="+mn-ea"/>
                <a:cs typeface="+mn-cs"/>
              </a:rPr>
              <a:t> and project related to Water Conservation and water supply unless authorized and funded by Congress.  </a:t>
            </a:r>
          </a:p>
          <a:p>
            <a:pPr>
              <a:buFont typeface="Arial" pitchFamily="34" charset="0"/>
              <a:buChar char="•"/>
            </a:pPr>
            <a:endParaRPr lang="en-US" sz="1200" b="0" kern="1200" baseline="0" dirty="0" smtClean="0">
              <a:solidFill>
                <a:schemeClr val="tx1"/>
              </a:solidFill>
              <a:latin typeface="Arial" charset="0"/>
              <a:ea typeface="+mn-ea"/>
              <a:cs typeface="+mn-cs"/>
            </a:endParaRPr>
          </a:p>
          <a:p>
            <a:pPr>
              <a:buFont typeface="Arial" pitchFamily="34" charset="0"/>
              <a:buChar char="•"/>
            </a:pPr>
            <a:r>
              <a:rPr lang="en-US" sz="1200" b="0" kern="1200" baseline="0" dirty="0" smtClean="0">
                <a:solidFill>
                  <a:schemeClr val="tx1"/>
                </a:solidFill>
                <a:latin typeface="Arial" charset="0"/>
                <a:ea typeface="+mn-ea"/>
                <a:cs typeface="+mn-cs"/>
              </a:rPr>
              <a:t>Fortunately, we already have the authorities to conduct the studies ..we just need the funds and a non-Federal partner get started.</a:t>
            </a:r>
          </a:p>
          <a:p>
            <a:pPr>
              <a:buFont typeface="Arial" pitchFamily="34" charset="0"/>
              <a:buChar char="•"/>
            </a:pPr>
            <a:endParaRPr lang="en-US" sz="1200" b="0" kern="1200" baseline="0" dirty="0" smtClean="0">
              <a:solidFill>
                <a:schemeClr val="tx1"/>
              </a:solidFill>
              <a:latin typeface="Arial" charset="0"/>
              <a:ea typeface="+mn-ea"/>
              <a:cs typeface="+mn-cs"/>
            </a:endParaRPr>
          </a:p>
          <a:p>
            <a:pPr>
              <a:buFont typeface="Arial" pitchFamily="34" charset="0"/>
              <a:buChar char="•"/>
            </a:pPr>
            <a:r>
              <a:rPr lang="en-US" sz="1200" b="0" kern="1200" baseline="0" dirty="0" smtClean="0">
                <a:solidFill>
                  <a:schemeClr val="tx1"/>
                </a:solidFill>
                <a:latin typeface="Arial" charset="0"/>
                <a:ea typeface="+mn-ea"/>
                <a:cs typeface="+mn-cs"/>
              </a:rPr>
              <a:t>READ SLIDE</a:t>
            </a:r>
            <a:endParaRPr lang="en-US" sz="1200" b="0" kern="1200" dirty="0" smtClean="0">
              <a:solidFill>
                <a:schemeClr val="tx1"/>
              </a:solidFill>
              <a:latin typeface="Arial" charset="0"/>
              <a:ea typeface="+mn-ea"/>
              <a:cs typeface="+mn-cs"/>
            </a:endParaRPr>
          </a:p>
          <a:p>
            <a:pPr>
              <a:buFont typeface="Arial" pitchFamily="34" charset="0"/>
              <a:buChar char="•"/>
            </a:pPr>
            <a:endParaRPr lang="en-US" sz="1200" b="0" kern="1200" dirty="0" smtClean="0">
              <a:solidFill>
                <a:schemeClr val="tx1"/>
              </a:solidFill>
              <a:latin typeface="Arial" charset="0"/>
              <a:ea typeface="+mn-ea"/>
              <a:cs typeface="+mn-cs"/>
            </a:endParaRPr>
          </a:p>
          <a:p>
            <a:r>
              <a:rPr lang="en-US" sz="1200" b="1" kern="1200" dirty="0" smtClean="0">
                <a:latin typeface="Arial" charset="0"/>
              </a:rPr>
              <a:t>All these authorities could apply to local flood control and allow the District to conduct a water conservation study provided that a local COST-SHARING non-Federal sponsor is interested and willing to conduct these studies. </a:t>
            </a:r>
          </a:p>
          <a:p>
            <a:endParaRPr lang="en-US" sz="1200" b="0" kern="1200" dirty="0" smtClean="0">
              <a:latin typeface="Arial" charset="0"/>
            </a:endParaRPr>
          </a:p>
          <a:p>
            <a:r>
              <a:rPr lang="en-US" sz="1200" b="0" kern="1200" dirty="0" smtClean="0">
                <a:latin typeface="Arial" charset="0"/>
              </a:rPr>
              <a:t>In</a:t>
            </a:r>
            <a:r>
              <a:rPr lang="en-US" sz="1200" b="0" kern="1200" baseline="0" dirty="0" smtClean="0">
                <a:latin typeface="Arial" charset="0"/>
              </a:rPr>
              <a:t> the west, compared to elsewhere in the country  RE-OPERATION VS RE ALLOCATION</a:t>
            </a:r>
            <a:r>
              <a:rPr lang="en-US" sz="1200" b="0" kern="1200" dirty="0" smtClean="0">
                <a:latin typeface="Arial" charset="0"/>
              </a:rPr>
              <a:t>  TRANLATES INTO</a:t>
            </a:r>
            <a:r>
              <a:rPr lang="en-US" sz="1200" b="0" kern="1200" baseline="0" dirty="0" smtClean="0">
                <a:latin typeface="Arial" charset="0"/>
              </a:rPr>
              <a:t> REDUCED COSTS.</a:t>
            </a:r>
          </a:p>
          <a:p>
            <a:endParaRPr lang="en-US" sz="1200" b="0" kern="1200" dirty="0" smtClean="0">
              <a:latin typeface="Arial" charset="0"/>
            </a:endParaRPr>
          </a:p>
          <a:p>
            <a:r>
              <a:rPr lang="en-US" sz="1200" b="0" kern="1200" dirty="0" smtClean="0">
                <a:latin typeface="Arial" charset="0"/>
              </a:rPr>
              <a:t>The Los Angeles District is always ready</a:t>
            </a:r>
            <a:r>
              <a:rPr lang="en-US" sz="1200" b="0" kern="1200" baseline="0" dirty="0" smtClean="0">
                <a:latin typeface="Arial" charset="0"/>
              </a:rPr>
              <a:t> t</a:t>
            </a:r>
            <a:r>
              <a:rPr lang="en-US" sz="1200" b="0" kern="1200" dirty="0" smtClean="0">
                <a:latin typeface="Arial" charset="0"/>
              </a:rPr>
              <a:t>o work with you and pursue the necessary studies to re-operate our dams for other uses particularly – WATER CONSERVATION!</a:t>
            </a:r>
          </a:p>
          <a:p>
            <a:pPr>
              <a:buFont typeface="Arial" pitchFamily="34" charset="0"/>
              <a:buChar char="•"/>
            </a:pPr>
            <a:endParaRPr lang="en-US" sz="1200" b="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52853" indent="-152853" defTabSz="881409" eaLnBrk="1" hangingPunct="1">
              <a:spcAft>
                <a:spcPts val="1206"/>
              </a:spcAft>
              <a:buFont typeface="Arial" pitchFamily="34" charset="0"/>
              <a:buChar char="•"/>
              <a:defRPr/>
            </a:pPr>
            <a:r>
              <a:rPr lang="en-US" sz="1400" b="0" dirty="0" smtClean="0"/>
              <a:t>To close, </a:t>
            </a:r>
            <a:r>
              <a:rPr lang="en-US" sz="1400" b="1" dirty="0" smtClean="0"/>
              <a:t>on behalf of Colonel Toy, </a:t>
            </a:r>
            <a:r>
              <a:rPr lang="en-US" sz="1400" b="0" dirty="0" smtClean="0"/>
              <a:t>I appreciate this opportunity to address the group.</a:t>
            </a:r>
          </a:p>
          <a:p>
            <a:pPr marL="152853" indent="-152853" defTabSz="881409" eaLnBrk="1" hangingPunct="1">
              <a:spcAft>
                <a:spcPts val="1206"/>
              </a:spcAft>
              <a:buFont typeface="Arial" pitchFamily="34" charset="0"/>
              <a:buChar char="•"/>
              <a:defRPr/>
            </a:pPr>
            <a:endParaRPr lang="en-US" sz="1400" b="0" dirty="0" smtClean="0"/>
          </a:p>
          <a:p>
            <a:pPr marL="152853" indent="-152853" defTabSz="881409" eaLnBrk="1" hangingPunct="1">
              <a:spcAft>
                <a:spcPts val="1206"/>
              </a:spcAft>
              <a:buFont typeface="Arial" pitchFamily="34" charset="0"/>
              <a:buChar char="•"/>
              <a:defRPr/>
            </a:pPr>
            <a:r>
              <a:rPr lang="en-US" sz="1400" b="0" baseline="0" dirty="0" smtClean="0"/>
              <a:t>We are looking forward </a:t>
            </a:r>
            <a:r>
              <a:rPr lang="en-US" sz="1400" b="1" baseline="0" dirty="0" smtClean="0"/>
              <a:t>to assist in getting all of us closer to this water conservation goal</a:t>
            </a:r>
            <a:r>
              <a:rPr lang="en-US" sz="1400" b="0" baseline="0" dirty="0" smtClean="0"/>
              <a:t>.</a:t>
            </a:r>
            <a:endParaRPr lang="en-US" sz="1400" b="0" dirty="0" smtClean="0"/>
          </a:p>
          <a:p>
            <a:pPr marL="152853" indent="-152853" defTabSz="881409" eaLnBrk="1" hangingPunct="1">
              <a:spcAft>
                <a:spcPts val="1206"/>
              </a:spcAft>
              <a:buFont typeface="Arial" pitchFamily="34" charset="0"/>
              <a:buChar char="•"/>
              <a:defRPr/>
            </a:pPr>
            <a:endParaRPr lang="en-US" sz="1400" b="0" dirty="0" smtClean="0"/>
          </a:p>
          <a:p>
            <a:pPr marL="152853" indent="-152853" defTabSz="881409" eaLnBrk="1" hangingPunct="1">
              <a:spcAft>
                <a:spcPts val="1206"/>
              </a:spcAft>
              <a:buFont typeface="Arial" pitchFamily="34" charset="0"/>
              <a:buChar char="•"/>
              <a:defRPr/>
            </a:pPr>
            <a:r>
              <a:rPr lang="en-US" sz="1400" b="0" dirty="0" smtClean="0"/>
              <a:t>Should you have any questions, my contact information is here.</a:t>
            </a:r>
          </a:p>
          <a:p>
            <a:pPr marL="152853" indent="-152853" defTabSz="881409" eaLnBrk="1" hangingPunct="1">
              <a:spcAft>
                <a:spcPts val="1206"/>
              </a:spcAft>
              <a:buFont typeface="Arial" pitchFamily="34" charset="0"/>
              <a:buChar char="•"/>
              <a:defRPr/>
            </a:pPr>
            <a:endParaRPr lang="en-US" sz="1400" b="0" dirty="0" smtClean="0"/>
          </a:p>
          <a:p>
            <a:pPr marL="152853" indent="-152853" defTabSz="881409" eaLnBrk="1" hangingPunct="1">
              <a:spcAft>
                <a:spcPts val="1206"/>
              </a:spcAft>
              <a:buFont typeface="Arial" pitchFamily="34" charset="0"/>
              <a:buChar char="•"/>
              <a:defRPr/>
            </a:pPr>
            <a:r>
              <a:rPr lang="en-US" sz="1400" b="0" dirty="0" smtClean="0"/>
              <a:t>You can always contact me for study ideas you might have.</a:t>
            </a:r>
          </a:p>
          <a:p>
            <a:pPr marL="152853" indent="-152853" defTabSz="881409" eaLnBrk="1" hangingPunct="1">
              <a:spcAft>
                <a:spcPts val="1206"/>
              </a:spcAft>
              <a:buFont typeface="Arial" pitchFamily="34" charset="0"/>
              <a:buChar char="•"/>
              <a:defRPr/>
            </a:pPr>
            <a:endParaRPr lang="en-US" sz="1400" b="0" dirty="0" smtClean="0"/>
          </a:p>
          <a:p>
            <a:pPr marL="152853" indent="-152853" defTabSz="881409" eaLnBrk="1" hangingPunct="1">
              <a:spcAft>
                <a:spcPts val="1206"/>
              </a:spcAft>
              <a:defRPr/>
            </a:pPr>
            <a:r>
              <a:rPr lang="en-US" sz="1400" b="0" dirty="0" smtClean="0"/>
              <a:t>THANK YOU!!</a:t>
            </a:r>
          </a:p>
          <a:p>
            <a:pPr marL="152853" indent="-152853" defTabSz="881409" eaLnBrk="1" hangingPunct="1">
              <a:spcAft>
                <a:spcPts val="1206"/>
              </a:spcAft>
              <a:buFont typeface="Arial" pitchFamily="34" charset="0"/>
              <a:buChar char="•"/>
              <a:defRPr/>
            </a:pPr>
            <a:endParaRPr lang="en-US" sz="1400" b="0" dirty="0" smtClean="0"/>
          </a:p>
        </p:txBody>
      </p:sp>
      <p:sp>
        <p:nvSpPr>
          <p:cNvPr id="4" name="Slide Number Placeholder 3"/>
          <p:cNvSpPr>
            <a:spLocks noGrp="1"/>
          </p:cNvSpPr>
          <p:nvPr>
            <p:ph type="sldNum" sz="quarter" idx="10"/>
          </p:nvPr>
        </p:nvSpPr>
        <p:spPr/>
        <p:txBody>
          <a:bodyPr/>
          <a:lstStyle/>
          <a:p>
            <a:pPr>
              <a:defRPr/>
            </a:pPr>
            <a:fld id="{08DAD14B-D643-44D3-900B-959E917BAE3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DAA511-765B-40ED-9F65-8393EBA9332F}" type="datetimeFigureOut">
              <a:rPr lang="en-US" smtClean="0"/>
              <a:pPr/>
              <a:t>10/26/2011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935FF-2992-4C4C-9E1E-3519AF648F1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5F1916B-21E2-4654-99B1-76D8D8A9EE25}" type="slidenum">
              <a:rPr lang="en-US"/>
              <a:pPr>
                <a:defRPr/>
              </a:pPr>
              <a:t>‹#›</a:t>
            </a:fld>
            <a:endParaRPr lang="en-US"/>
          </a:p>
        </p:txBody>
      </p:sp>
      <p:pic>
        <p:nvPicPr>
          <p:cNvPr id="10" name="Picture 3" descr="Seven Oaks Dam good scenic.jpg"/>
          <p:cNvPicPr>
            <a:picLocks noChangeAspect="1"/>
          </p:cNvPicPr>
          <p:nvPr userDrawn="1"/>
        </p:nvPicPr>
        <p:blipFill>
          <a:blip r:embed="rId2" cstate="print"/>
          <a:srcRect/>
          <a:stretch>
            <a:fillRect/>
          </a:stretch>
        </p:blipFill>
        <p:spPr bwMode="auto">
          <a:xfrm>
            <a:off x="5410200" y="1295254"/>
            <a:ext cx="4061602" cy="3048146"/>
          </a:xfrm>
          <a:prstGeom prst="rect">
            <a:avLst/>
          </a:prstGeom>
          <a:noFill/>
          <a:ln w="9525">
            <a:noFill/>
            <a:miter lim="800000"/>
            <a:headEnd/>
            <a:tailEnd/>
          </a:ln>
        </p:spPr>
      </p:pic>
      <p:pic>
        <p:nvPicPr>
          <p:cNvPr id="11" name="Content Placeholder 3" descr="SAR_Watershed_2009_V2.jpg"/>
          <p:cNvPicPr>
            <a:picLocks noChangeAspect="1"/>
          </p:cNvPicPr>
          <p:nvPr userDrawn="1"/>
        </p:nvPicPr>
        <p:blipFill>
          <a:blip r:embed="rId3" cstate="print"/>
          <a:srcRect l="2489" t="3847" r="2971" b="3847"/>
          <a:stretch>
            <a:fillRect/>
          </a:stretch>
        </p:blipFill>
        <p:spPr>
          <a:xfrm>
            <a:off x="3581132" y="3276600"/>
            <a:ext cx="5943868" cy="3754438"/>
          </a:xfrm>
          <a:prstGeom prst="rect">
            <a:avLst/>
          </a:prstGeom>
        </p:spPr>
      </p:pic>
      <p:grpSp>
        <p:nvGrpSpPr>
          <p:cNvPr id="5" name="Group 4"/>
          <p:cNvGrpSpPr>
            <a:grpSpLocks/>
          </p:cNvGrpSpPr>
          <p:nvPr userDrawn="1"/>
        </p:nvGrpSpPr>
        <p:grpSpPr bwMode="auto">
          <a:xfrm>
            <a:off x="0" y="0"/>
            <a:ext cx="9144000" cy="6861175"/>
            <a:chOff x="0" y="0"/>
            <a:chExt cx="5760" cy="4322"/>
          </a:xfrm>
        </p:grpSpPr>
        <p:grpSp>
          <p:nvGrpSpPr>
            <p:cNvPr id="6" name="Group 5"/>
            <p:cNvGrpSpPr>
              <a:grpSpLocks/>
            </p:cNvGrpSpPr>
            <p:nvPr userDrawn="1"/>
          </p:nvGrpSpPr>
          <p:grpSpPr bwMode="auto">
            <a:xfrm>
              <a:off x="0" y="0"/>
              <a:ext cx="5760" cy="4322"/>
              <a:chOff x="0" y="0"/>
              <a:chExt cx="5760" cy="4322"/>
            </a:xfrm>
          </p:grpSpPr>
          <p:pic>
            <p:nvPicPr>
              <p:cNvPr id="8" name="Picture 6" descr="ppt_camo_bkgrnd-03"/>
              <p:cNvPicPr>
                <a:picLocks noChangeAspect="1" noChangeArrowheads="1"/>
              </p:cNvPicPr>
              <p:nvPr userDrawn="1"/>
            </p:nvPicPr>
            <p:blipFill>
              <a:blip r:embed="rId4" cstate="print"/>
              <a:srcRect/>
              <a:stretch>
                <a:fillRect/>
              </a:stretch>
            </p:blipFill>
            <p:spPr bwMode="auto">
              <a:xfrm>
                <a:off x="0" y="0"/>
                <a:ext cx="5760" cy="4322"/>
              </a:xfrm>
              <a:prstGeom prst="rect">
                <a:avLst/>
              </a:prstGeom>
              <a:noFill/>
              <a:ln w="9525">
                <a:noFill/>
                <a:miter lim="800000"/>
                <a:headEnd/>
                <a:tailEnd/>
              </a:ln>
            </p:spPr>
          </p:pic>
          <p:pic>
            <p:nvPicPr>
              <p:cNvPr id="9" name="Picture 7" descr="white_curve"/>
              <p:cNvPicPr>
                <a:picLocks noChangeAspect="1" noChangeArrowheads="1"/>
              </p:cNvPicPr>
              <p:nvPr userDrawn="1"/>
            </p:nvPicPr>
            <p:blipFill>
              <a:blip r:embed="rId5" cstate="print"/>
              <a:srcRect/>
              <a:stretch>
                <a:fillRect/>
              </a:stretch>
            </p:blipFill>
            <p:spPr bwMode="auto">
              <a:xfrm>
                <a:off x="2502" y="990"/>
                <a:ext cx="3258" cy="3330"/>
              </a:xfrm>
              <a:prstGeom prst="rect">
                <a:avLst/>
              </a:prstGeom>
              <a:noFill/>
              <a:ln w="9525">
                <a:noFill/>
                <a:miter lim="800000"/>
                <a:headEnd/>
                <a:tailEnd/>
              </a:ln>
            </p:spPr>
          </p:pic>
        </p:grpSp>
        <p:pic>
          <p:nvPicPr>
            <p:cNvPr id="7" name="Picture 8" descr="USACE_logo"/>
            <p:cNvPicPr>
              <a:picLocks noChangeAspect="1" noChangeArrowheads="1"/>
            </p:cNvPicPr>
            <p:nvPr userDrawn="1"/>
          </p:nvPicPr>
          <p:blipFill>
            <a:blip r:embed="rId6" cstate="print"/>
            <a:srcRect/>
            <a:stretch>
              <a:fillRect/>
            </a:stretch>
          </p:blipFill>
          <p:spPr bwMode="auto">
            <a:xfrm>
              <a:off x="144" y="3201"/>
              <a:ext cx="864" cy="591"/>
            </a:xfrm>
            <a:prstGeom prst="rect">
              <a:avLst/>
            </a:prstGeom>
            <a:noFill/>
            <a:ln w="9525">
              <a:noFill/>
              <a:miter lim="800000"/>
              <a:headEnd/>
              <a:tailEnd/>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2931A330-2ACE-4401-ABB6-F23E0A26F0CB}"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022B2F4-9885-4835-B33C-47E76A232B5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2931A330-2ACE-4401-ABB6-F23E0A26F0CB}"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C558DFC-24BF-4073-9897-355CE44E2B44}"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F1CBD73-F044-449A-B391-CF1CEBDDD4A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9B855E13-1754-4A65-AFCF-74BF56CE8A8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5D0BF918-5E02-4E4E-8B5F-A2C2556AC56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1F54980-5EFA-44E6-B622-A64DB70B14E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6C2EFAF-A792-4391-B5C8-5CC032F581B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9B5E2FF-E464-4CC9-A350-A1D3EB83A9EC}"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5B259F9-4C63-427A-9957-4C2687078DA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2DB91ED-6DB2-4169-99F2-F25EA6E7C19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3886200"/>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C8531868-CA3A-4039-A81D-3182517503A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4D2F5488-0C31-4AD0-924F-87262E98B81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8.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00-Ellie"/>
          <p:cNvPicPr>
            <a:picLocks noChangeAspect="1" noChangeArrowheads="1"/>
          </p:cNvPicPr>
          <p:nvPr userDrawn="1"/>
        </p:nvPicPr>
        <p:blipFill>
          <a:blip r:embed="rId13" cstate="print"/>
          <a:srcRect/>
          <a:stretch>
            <a:fillRect/>
          </a:stretch>
        </p:blipFill>
        <p:spPr bwMode="auto">
          <a:xfrm>
            <a:off x="5257800" y="1447800"/>
            <a:ext cx="3886200" cy="2273300"/>
          </a:xfrm>
          <a:prstGeom prst="rect">
            <a:avLst/>
          </a:prstGeom>
          <a:noFill/>
          <a:ln w="9525">
            <a:noFill/>
            <a:miter lim="800000"/>
            <a:headEnd/>
            <a:tailEnd/>
          </a:ln>
        </p:spPr>
      </p:pic>
      <p:pic>
        <p:nvPicPr>
          <p:cNvPr id="2051" name="Picture 3" descr="00-garish"/>
          <p:cNvPicPr>
            <a:picLocks noChangeAspect="1" noChangeArrowheads="1"/>
          </p:cNvPicPr>
          <p:nvPr userDrawn="1"/>
        </p:nvPicPr>
        <p:blipFill>
          <a:blip r:embed="rId14" cstate="print"/>
          <a:srcRect/>
          <a:stretch>
            <a:fillRect/>
          </a:stretch>
        </p:blipFill>
        <p:spPr bwMode="auto">
          <a:xfrm>
            <a:off x="3733800" y="3365500"/>
            <a:ext cx="5410200" cy="3492500"/>
          </a:xfrm>
          <a:prstGeom prst="rect">
            <a:avLst/>
          </a:prstGeom>
          <a:noFill/>
          <a:ln w="9525">
            <a:noFill/>
            <a:miter lim="800000"/>
            <a:headEnd/>
            <a:tailEnd/>
          </a:ln>
        </p:spPr>
      </p:pic>
      <p:pic>
        <p:nvPicPr>
          <p:cNvPr id="20" name="Picture 2" descr="p_front4"/>
          <p:cNvPicPr>
            <a:picLocks noChangeAspect="1" noChangeArrowheads="1"/>
          </p:cNvPicPr>
          <p:nvPr userDrawn="1"/>
        </p:nvPicPr>
        <p:blipFill>
          <a:blip r:embed="rId15" cstate="print"/>
          <a:srcRect/>
          <a:stretch>
            <a:fillRect/>
          </a:stretch>
        </p:blipFill>
        <p:spPr bwMode="auto">
          <a:xfrm>
            <a:off x="5557838" y="990600"/>
            <a:ext cx="3638549" cy="2772228"/>
          </a:xfrm>
          <a:prstGeom prst="rect">
            <a:avLst/>
          </a:prstGeom>
          <a:noFill/>
          <a:ln w="9525">
            <a:noFill/>
            <a:miter lim="800000"/>
            <a:headEnd/>
            <a:tailEnd/>
          </a:ln>
        </p:spPr>
      </p:pic>
      <p:pic>
        <p:nvPicPr>
          <p:cNvPr id="12" name="Content Placeholder 3" descr="SAR_Watershed_2009_V2.jpg"/>
          <p:cNvPicPr>
            <a:picLocks noChangeAspect="1"/>
          </p:cNvPicPr>
          <p:nvPr userDrawn="1"/>
        </p:nvPicPr>
        <p:blipFill>
          <a:blip r:embed="rId16" cstate="print"/>
          <a:srcRect l="2489" t="3847" r="2971" b="3847"/>
          <a:stretch>
            <a:fillRect/>
          </a:stretch>
        </p:blipFill>
        <p:spPr>
          <a:xfrm>
            <a:off x="3581132" y="3276600"/>
            <a:ext cx="5562868" cy="3581400"/>
          </a:xfrm>
          <a:prstGeom prst="rect">
            <a:avLst/>
          </a:prstGeom>
        </p:spPr>
      </p:pic>
      <p:grpSp>
        <p:nvGrpSpPr>
          <p:cNvPr id="2052" name="Group 4"/>
          <p:cNvGrpSpPr>
            <a:grpSpLocks/>
          </p:cNvGrpSpPr>
          <p:nvPr userDrawn="1"/>
        </p:nvGrpSpPr>
        <p:grpSpPr bwMode="auto">
          <a:xfrm>
            <a:off x="0" y="76200"/>
            <a:ext cx="9144000" cy="6861175"/>
            <a:chOff x="0" y="0"/>
            <a:chExt cx="5760" cy="4322"/>
          </a:xfrm>
        </p:grpSpPr>
        <p:grpSp>
          <p:nvGrpSpPr>
            <p:cNvPr id="2055" name="Group 5"/>
            <p:cNvGrpSpPr>
              <a:grpSpLocks/>
            </p:cNvGrpSpPr>
            <p:nvPr userDrawn="1"/>
          </p:nvGrpSpPr>
          <p:grpSpPr bwMode="auto">
            <a:xfrm>
              <a:off x="0" y="0"/>
              <a:ext cx="5760" cy="4322"/>
              <a:chOff x="0" y="0"/>
              <a:chExt cx="5760" cy="4322"/>
            </a:xfrm>
          </p:grpSpPr>
          <p:pic>
            <p:nvPicPr>
              <p:cNvPr id="2057" name="Picture 6" descr="ppt_camo_bkgrnd-03"/>
              <p:cNvPicPr>
                <a:picLocks noChangeAspect="1" noChangeArrowheads="1"/>
              </p:cNvPicPr>
              <p:nvPr userDrawn="1"/>
            </p:nvPicPr>
            <p:blipFill>
              <a:blip r:embed="rId17" cstate="print"/>
              <a:srcRect/>
              <a:stretch>
                <a:fillRect/>
              </a:stretch>
            </p:blipFill>
            <p:spPr bwMode="auto">
              <a:xfrm>
                <a:off x="0" y="0"/>
                <a:ext cx="5760" cy="4322"/>
              </a:xfrm>
              <a:prstGeom prst="rect">
                <a:avLst/>
              </a:prstGeom>
              <a:noFill/>
              <a:ln w="9525">
                <a:noFill/>
                <a:miter lim="800000"/>
                <a:headEnd/>
                <a:tailEnd/>
              </a:ln>
            </p:spPr>
          </p:pic>
          <p:pic>
            <p:nvPicPr>
              <p:cNvPr id="2058" name="Picture 7" descr="white_curve"/>
              <p:cNvPicPr>
                <a:picLocks noChangeAspect="1" noChangeArrowheads="1"/>
              </p:cNvPicPr>
              <p:nvPr userDrawn="1"/>
            </p:nvPicPr>
            <p:blipFill>
              <a:blip r:embed="rId18" cstate="print"/>
              <a:srcRect/>
              <a:stretch>
                <a:fillRect/>
              </a:stretch>
            </p:blipFill>
            <p:spPr bwMode="auto">
              <a:xfrm>
                <a:off x="2502" y="990"/>
                <a:ext cx="3258" cy="3330"/>
              </a:xfrm>
              <a:prstGeom prst="rect">
                <a:avLst/>
              </a:prstGeom>
              <a:noFill/>
              <a:ln w="9525">
                <a:noFill/>
                <a:miter lim="800000"/>
                <a:headEnd/>
                <a:tailEnd/>
              </a:ln>
            </p:spPr>
          </p:pic>
        </p:grpSp>
        <p:pic>
          <p:nvPicPr>
            <p:cNvPr id="2056" name="Picture 8" descr="USACE_logo"/>
            <p:cNvPicPr>
              <a:picLocks noChangeAspect="1" noChangeArrowheads="1"/>
            </p:cNvPicPr>
            <p:nvPr userDrawn="1"/>
          </p:nvPicPr>
          <p:blipFill>
            <a:blip r:embed="rId19" cstate="print"/>
            <a:srcRect/>
            <a:stretch>
              <a:fillRect/>
            </a:stretch>
          </p:blipFill>
          <p:spPr bwMode="auto">
            <a:xfrm>
              <a:off x="144" y="3201"/>
              <a:ext cx="864" cy="591"/>
            </a:xfrm>
            <a:prstGeom prst="rect">
              <a:avLst/>
            </a:prstGeom>
            <a:noFill/>
            <a:ln w="9525">
              <a:noFill/>
              <a:miter lim="800000"/>
              <a:headEnd/>
              <a:tailEnd/>
            </a:ln>
          </p:spPr>
        </p:pic>
      </p:grpSp>
      <p:sp>
        <p:nvSpPr>
          <p:cNvPr id="219145" name="Line 9"/>
          <p:cNvSpPr>
            <a:spLocks noChangeShapeType="1"/>
          </p:cNvSpPr>
          <p:nvPr/>
        </p:nvSpPr>
        <p:spPr bwMode="auto">
          <a:xfrm>
            <a:off x="5334000" y="3276600"/>
            <a:ext cx="3810000" cy="0"/>
          </a:xfrm>
          <a:prstGeom prst="line">
            <a:avLst/>
          </a:prstGeom>
          <a:noFill/>
          <a:ln w="63500">
            <a:solidFill>
              <a:schemeClr val="bg1"/>
            </a:solidFill>
            <a:round/>
            <a:headEnd/>
            <a:tailEnd/>
          </a:ln>
          <a:effectLst/>
        </p:spPr>
        <p:txBody>
          <a:bodyPr/>
          <a:lstStyle/>
          <a:p>
            <a:pPr>
              <a:defRPr/>
            </a:pPr>
            <a:endParaRPr lang="en-US"/>
          </a:p>
        </p:txBody>
      </p:sp>
      <p:sp>
        <p:nvSpPr>
          <p:cNvPr id="219146" name="Text Box 10"/>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algn="l">
              <a:defRPr/>
            </a:pPr>
            <a:r>
              <a:rPr lang="en-US" sz="1200" b="1"/>
              <a:t>US Army Corps of Engineers</a:t>
            </a:r>
          </a:p>
          <a:p>
            <a:pPr algn="l">
              <a:defRPr/>
            </a:pPr>
            <a:r>
              <a:rPr lang="en-US" b="1"/>
              <a:t>BUILDING STRONG</a:t>
            </a:r>
            <a:r>
              <a:rPr lang="en-US" sz="1400" b="1" baseline="-25000"/>
              <a:t>®</a:t>
            </a:r>
          </a:p>
        </p:txBody>
      </p:sp>
      <p:sp>
        <p:nvSpPr>
          <p:cNvPr id="21" name="Title Placeholder 20"/>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AA511-765B-40ED-9F65-8393EBA9332F}" type="datetimeFigureOut">
              <a:rPr lang="en-US" smtClean="0"/>
              <a:pPr/>
              <a:t>10/26/2011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935FF-2992-4C4C-9E1E-3519AF648F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2931A330-2ACE-4401-ABB6-F23E0A26F0CB}" type="slidenum">
              <a:rPr lang="en-US"/>
              <a:pPr>
                <a:defRPr/>
              </a:pPr>
              <a:t>‹#›</a:t>
            </a:fld>
            <a:endParaRPr lang="en-US"/>
          </a:p>
        </p:txBody>
      </p:sp>
      <p:pic>
        <p:nvPicPr>
          <p:cNvPr id="3077" name="Picture 8" descr="USACE_logo"/>
          <p:cNvPicPr>
            <a:picLocks noChangeAspect="1" noChangeArrowheads="1"/>
          </p:cNvPicPr>
          <p:nvPr/>
        </p:nvPicPr>
        <p:blipFill>
          <a:blip r:embed="rId18" cstate="print"/>
          <a:srcRect/>
          <a:stretch>
            <a:fillRect/>
          </a:stretch>
        </p:blipFill>
        <p:spPr bwMode="auto">
          <a:xfrm>
            <a:off x="8004175" y="5715000"/>
            <a:ext cx="758825" cy="519113"/>
          </a:xfrm>
          <a:prstGeom prst="rect">
            <a:avLst/>
          </a:prstGeom>
          <a:noFill/>
          <a:ln w="9525">
            <a:noFill/>
            <a:miter lim="800000"/>
            <a:headEnd/>
            <a:tailEnd/>
          </a:ln>
        </p:spPr>
      </p:pic>
      <p:sp>
        <p:nvSpPr>
          <p:cNvPr id="3081" name="Text Box 9"/>
          <p:cNvSpPr txBox="1">
            <a:spLocks noChangeArrowheads="1"/>
          </p:cNvSpPr>
          <p:nvPr/>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defRPr/>
            </a:pPr>
            <a:r>
              <a:rPr lang="en-US" sz="1400" b="1"/>
              <a:t>BUILDING STRONG</a:t>
            </a:r>
            <a:r>
              <a:rPr lang="en-US" sz="1400" b="1" baseline="-25000"/>
              <a:t>®</a:t>
            </a:r>
          </a:p>
        </p:txBody>
      </p:sp>
      <p:sp>
        <p:nvSpPr>
          <p:cNvPr id="3082" name="Line 10"/>
          <p:cNvSpPr>
            <a:spLocks noChangeShapeType="1"/>
          </p:cNvSpPr>
          <p:nvPr/>
        </p:nvSpPr>
        <p:spPr bwMode="auto">
          <a:xfrm flipH="1">
            <a:off x="457200" y="6324600"/>
            <a:ext cx="8229600" cy="0"/>
          </a:xfrm>
          <a:prstGeom prst="line">
            <a:avLst/>
          </a:prstGeom>
          <a:noFill/>
          <a:ln w="9525">
            <a:solidFill>
              <a:schemeClr val="tx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62" r:id="rId1"/>
    <p:sldLayoutId id="2147483687" r:id="rId2"/>
    <p:sldLayoutId id="2147483663" r:id="rId3"/>
    <p:sldLayoutId id="2147483688"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_front4"/>
          <p:cNvPicPr>
            <a:picLocks noChangeAspect="1" noChangeArrowheads="1"/>
          </p:cNvPicPr>
          <p:nvPr/>
        </p:nvPicPr>
        <p:blipFill>
          <a:blip r:embed="rId3" cstate="print"/>
          <a:srcRect/>
          <a:stretch>
            <a:fillRect/>
          </a:stretch>
        </p:blipFill>
        <p:spPr bwMode="auto">
          <a:xfrm>
            <a:off x="7391400" y="5334000"/>
            <a:ext cx="2214562" cy="1687285"/>
          </a:xfrm>
          <a:prstGeom prst="rect">
            <a:avLst/>
          </a:prstGeom>
          <a:noFill/>
          <a:ln w="9525">
            <a:noFill/>
            <a:miter lim="800000"/>
            <a:headEnd/>
            <a:tailEnd/>
          </a:ln>
        </p:spPr>
      </p:pic>
      <p:sp>
        <p:nvSpPr>
          <p:cNvPr id="4098" name="Rectangle 2"/>
          <p:cNvSpPr>
            <a:spLocks noGrp="1" noChangeArrowheads="1"/>
          </p:cNvSpPr>
          <p:nvPr>
            <p:ph type="ctrTitle"/>
          </p:nvPr>
        </p:nvSpPr>
        <p:spPr bwMode="auto">
          <a:xfrm>
            <a:off x="304800" y="892175"/>
            <a:ext cx="8229600" cy="1470025"/>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z="3200" b="1" dirty="0" smtClean="0"/>
              <a:t>Southern California Water Dialogue</a:t>
            </a:r>
            <a:endParaRPr lang="en-US" sz="3200" dirty="0" smtClean="0"/>
          </a:p>
        </p:txBody>
      </p:sp>
      <p:sp>
        <p:nvSpPr>
          <p:cNvPr id="4099" name="Text Box 4"/>
          <p:cNvSpPr txBox="1">
            <a:spLocks noChangeArrowheads="1"/>
          </p:cNvSpPr>
          <p:nvPr/>
        </p:nvSpPr>
        <p:spPr bwMode="auto">
          <a:xfrm>
            <a:off x="304800" y="3524071"/>
            <a:ext cx="3962400" cy="1477328"/>
          </a:xfrm>
          <a:prstGeom prst="rect">
            <a:avLst/>
          </a:prstGeom>
          <a:noFill/>
          <a:ln w="9525">
            <a:noFill/>
            <a:miter lim="800000"/>
            <a:headEnd/>
            <a:tailEnd/>
          </a:ln>
        </p:spPr>
        <p:txBody>
          <a:bodyPr>
            <a:spAutoFit/>
          </a:bodyPr>
          <a:lstStyle/>
          <a:p>
            <a:pPr algn="l">
              <a:spcBef>
                <a:spcPts val="0"/>
              </a:spcBef>
            </a:pPr>
            <a:r>
              <a:rPr lang="en-US" b="1" dirty="0" smtClean="0"/>
              <a:t>Ed T. de Mesa</a:t>
            </a:r>
          </a:p>
          <a:p>
            <a:pPr algn="l">
              <a:spcBef>
                <a:spcPts val="0"/>
              </a:spcBef>
            </a:pPr>
            <a:r>
              <a:rPr lang="en-US" b="1" dirty="0" smtClean="0"/>
              <a:t>Chief, Plan  Formulation Branch</a:t>
            </a:r>
          </a:p>
          <a:p>
            <a:pPr algn="l">
              <a:spcBef>
                <a:spcPts val="0"/>
              </a:spcBef>
            </a:pPr>
            <a:r>
              <a:rPr lang="en-US" b="1" dirty="0" smtClean="0"/>
              <a:t>Planning Division</a:t>
            </a:r>
          </a:p>
          <a:p>
            <a:pPr algn="l">
              <a:spcBef>
                <a:spcPts val="0"/>
              </a:spcBef>
            </a:pPr>
            <a:r>
              <a:rPr lang="en-US" dirty="0" smtClean="0"/>
              <a:t>Los  </a:t>
            </a:r>
            <a:r>
              <a:rPr lang="en-US" dirty="0"/>
              <a:t>Angeles  District</a:t>
            </a:r>
          </a:p>
          <a:p>
            <a:pPr algn="l">
              <a:spcBef>
                <a:spcPts val="0"/>
              </a:spcBef>
            </a:pPr>
            <a:r>
              <a:rPr lang="en-US" dirty="0"/>
              <a:t>US  Army  Corps  of  </a:t>
            </a:r>
            <a:r>
              <a:rPr lang="en-US" dirty="0" smtClean="0"/>
              <a:t>Engineers</a:t>
            </a:r>
            <a:endParaRPr lang="en-US" dirty="0"/>
          </a:p>
        </p:txBody>
      </p:sp>
      <p:sp>
        <p:nvSpPr>
          <p:cNvPr id="4100" name="Text Box 4"/>
          <p:cNvSpPr txBox="1">
            <a:spLocks noChangeArrowheads="1"/>
          </p:cNvSpPr>
          <p:nvPr/>
        </p:nvSpPr>
        <p:spPr bwMode="auto">
          <a:xfrm>
            <a:off x="304800" y="1455003"/>
            <a:ext cx="6324600" cy="461665"/>
          </a:xfrm>
          <a:prstGeom prst="rect">
            <a:avLst/>
          </a:prstGeom>
          <a:noFill/>
          <a:ln w="9525">
            <a:noFill/>
            <a:miter lim="800000"/>
            <a:headEnd/>
            <a:tailEnd/>
          </a:ln>
        </p:spPr>
        <p:txBody>
          <a:bodyPr wrap="square">
            <a:spAutoFit/>
          </a:bodyPr>
          <a:lstStyle/>
          <a:p>
            <a:pPr algn="l"/>
            <a:r>
              <a:rPr lang="en-US" sz="2400" b="1" dirty="0" smtClean="0">
                <a:solidFill>
                  <a:schemeClr val="tx2"/>
                </a:solidFill>
              </a:rPr>
              <a:t>26 October 2011</a:t>
            </a:r>
            <a:endParaRPr lang="en-US" sz="2400" b="1"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65" name="Picture 9" descr="D:\MyFiles\sar_soak_stream.gif"/>
          <p:cNvPicPr>
            <a:picLocks noChangeAspect="1" noChangeArrowheads="1"/>
          </p:cNvPicPr>
          <p:nvPr/>
        </p:nvPicPr>
        <p:blipFill>
          <a:blip r:embed="rId3" cstate="print"/>
          <a:srcRect/>
          <a:stretch>
            <a:fillRect/>
          </a:stretch>
        </p:blipFill>
        <p:spPr bwMode="auto">
          <a:xfrm>
            <a:off x="304800" y="381000"/>
            <a:ext cx="8640763" cy="6092825"/>
          </a:xfrm>
          <a:prstGeom prst="rect">
            <a:avLst/>
          </a:prstGeom>
          <a:noFill/>
        </p:spPr>
      </p:pic>
      <p:sp>
        <p:nvSpPr>
          <p:cNvPr id="45061" name="AutoShape 5"/>
          <p:cNvSpPr>
            <a:spLocks/>
          </p:cNvSpPr>
          <p:nvPr/>
        </p:nvSpPr>
        <p:spPr bwMode="auto">
          <a:xfrm>
            <a:off x="457200" y="1600200"/>
            <a:ext cx="1828800" cy="381000"/>
          </a:xfrm>
          <a:prstGeom prst="borderCallout1">
            <a:avLst>
              <a:gd name="adj1" fmla="val 105000"/>
              <a:gd name="adj2" fmla="val 73336"/>
              <a:gd name="adj3" fmla="val 537083"/>
              <a:gd name="adj4" fmla="val 59090"/>
            </a:avLst>
          </a:prstGeom>
          <a:solidFill>
            <a:srgbClr val="FFCC99"/>
          </a:solidFill>
          <a:ln w="9525">
            <a:solidFill>
              <a:schemeClr val="tx1"/>
            </a:solidFill>
            <a:miter lim="800000"/>
            <a:headEnd/>
            <a:tailEnd/>
          </a:ln>
          <a:effectLst/>
        </p:spPr>
        <p:txBody>
          <a:bodyPr/>
          <a:lstStyle/>
          <a:p>
            <a:pPr algn="ctr"/>
            <a:r>
              <a:rPr lang="en-US" dirty="0"/>
              <a:t>Carbon Canyon</a:t>
            </a:r>
          </a:p>
        </p:txBody>
      </p:sp>
      <p:sp>
        <p:nvSpPr>
          <p:cNvPr id="45062" name="AutoShape 6"/>
          <p:cNvSpPr>
            <a:spLocks/>
          </p:cNvSpPr>
          <p:nvPr/>
        </p:nvSpPr>
        <p:spPr bwMode="auto">
          <a:xfrm>
            <a:off x="3581400" y="3962400"/>
            <a:ext cx="1439863" cy="380999"/>
          </a:xfrm>
          <a:prstGeom prst="borderCallout1">
            <a:avLst>
              <a:gd name="adj1" fmla="val 26667"/>
              <a:gd name="adj2" fmla="val -5292"/>
              <a:gd name="adj3" fmla="val -16330"/>
              <a:gd name="adj4" fmla="val -57831"/>
            </a:avLst>
          </a:prstGeom>
          <a:solidFill>
            <a:srgbClr val="FFCCFF"/>
          </a:solidFill>
          <a:ln w="9525">
            <a:solidFill>
              <a:schemeClr val="tx1"/>
            </a:solidFill>
            <a:miter lim="800000"/>
            <a:headEnd/>
            <a:tailEnd/>
          </a:ln>
          <a:effectLst/>
        </p:spPr>
        <p:txBody>
          <a:bodyPr/>
          <a:lstStyle/>
          <a:p>
            <a:pPr algn="ctr"/>
            <a:r>
              <a:rPr lang="en-US" dirty="0"/>
              <a:t>Prado</a:t>
            </a:r>
          </a:p>
        </p:txBody>
      </p:sp>
      <p:sp>
        <p:nvSpPr>
          <p:cNvPr id="45063" name="AutoShape 7"/>
          <p:cNvSpPr>
            <a:spLocks/>
          </p:cNvSpPr>
          <p:nvPr/>
        </p:nvSpPr>
        <p:spPr bwMode="auto">
          <a:xfrm>
            <a:off x="4038600" y="1371600"/>
            <a:ext cx="1524000" cy="388938"/>
          </a:xfrm>
          <a:prstGeom prst="borderCallout1">
            <a:avLst>
              <a:gd name="adj1" fmla="val 29389"/>
              <a:gd name="adj2" fmla="val -3769"/>
              <a:gd name="adj3" fmla="val 246473"/>
              <a:gd name="adj4" fmla="val -102431"/>
            </a:avLst>
          </a:prstGeom>
          <a:solidFill>
            <a:srgbClr val="FFCC99"/>
          </a:solidFill>
          <a:ln w="9525">
            <a:solidFill>
              <a:schemeClr val="tx1"/>
            </a:solidFill>
            <a:miter lim="800000"/>
            <a:headEnd/>
            <a:tailEnd/>
          </a:ln>
          <a:effectLst/>
        </p:spPr>
        <p:txBody>
          <a:bodyPr/>
          <a:lstStyle/>
          <a:p>
            <a:pPr algn="ctr"/>
            <a:r>
              <a:rPr lang="en-US" dirty="0"/>
              <a:t>San Antonio</a:t>
            </a:r>
          </a:p>
        </p:txBody>
      </p:sp>
      <p:sp>
        <p:nvSpPr>
          <p:cNvPr id="45064" name="AutoShape 8"/>
          <p:cNvSpPr>
            <a:spLocks/>
          </p:cNvSpPr>
          <p:nvPr/>
        </p:nvSpPr>
        <p:spPr bwMode="auto">
          <a:xfrm>
            <a:off x="7162800" y="2895600"/>
            <a:ext cx="1447800" cy="388937"/>
          </a:xfrm>
          <a:prstGeom prst="borderCallout1">
            <a:avLst>
              <a:gd name="adj1" fmla="val 14847"/>
              <a:gd name="adj2" fmla="val -4347"/>
              <a:gd name="adj3" fmla="val -67410"/>
              <a:gd name="adj4" fmla="val -102709"/>
            </a:avLst>
          </a:prstGeom>
          <a:solidFill>
            <a:srgbClr val="FFCCFF"/>
          </a:solidFill>
          <a:ln w="9525">
            <a:solidFill>
              <a:schemeClr val="tx1"/>
            </a:solidFill>
            <a:miter lim="800000"/>
            <a:headEnd/>
            <a:tailEnd/>
          </a:ln>
          <a:effectLst/>
        </p:spPr>
        <p:txBody>
          <a:bodyPr/>
          <a:lstStyle/>
          <a:p>
            <a:pPr algn="ctr"/>
            <a:r>
              <a:rPr lang="en-US" dirty="0"/>
              <a:t>7 </a:t>
            </a:r>
            <a:r>
              <a:rPr lang="en-US" dirty="0" smtClean="0"/>
              <a:t>Oaks</a:t>
            </a:r>
            <a:endParaRPr lang="en-US" dirty="0"/>
          </a:p>
        </p:txBody>
      </p:sp>
      <p:sp>
        <p:nvSpPr>
          <p:cNvPr id="9" name="Title 1"/>
          <p:cNvSpPr txBox="1">
            <a:spLocks/>
          </p:cNvSpPr>
          <p:nvPr/>
        </p:nvSpPr>
        <p:spPr>
          <a:xfrm>
            <a:off x="228600" y="152400"/>
            <a:ext cx="87630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mj-ea"/>
                <a:cs typeface="+mj-cs"/>
              </a:rPr>
              <a:t>Corps Dams:</a:t>
            </a:r>
            <a:r>
              <a:rPr kumimoji="0" lang="en-US" sz="3200" b="0" i="0" u="none" strike="noStrike" kern="0" cap="none" spc="0" normalizeH="0" noProof="0" dirty="0" smtClean="0">
                <a:ln>
                  <a:noFill/>
                </a:ln>
                <a:solidFill>
                  <a:schemeClr val="tx2"/>
                </a:solidFill>
                <a:effectLst/>
                <a:uLnTx/>
                <a:uFillTx/>
                <a:latin typeface="+mj-lt"/>
                <a:ea typeface="+mj-ea"/>
                <a:cs typeface="+mj-cs"/>
              </a:rPr>
              <a:t> </a:t>
            </a:r>
            <a:r>
              <a:rPr kumimoji="0" lang="en-US" sz="3200" b="0" i="0" u="none" strike="noStrike" kern="0" cap="none" spc="0" normalizeH="0" baseline="0" noProof="0" dirty="0" smtClean="0">
                <a:ln>
                  <a:noFill/>
                </a:ln>
                <a:solidFill>
                  <a:schemeClr val="tx2"/>
                </a:solidFill>
                <a:effectLst/>
                <a:uLnTx/>
                <a:uFillTx/>
                <a:latin typeface="+mj-lt"/>
                <a:ea typeface="+mj-ea"/>
                <a:cs typeface="+mj-cs"/>
              </a:rPr>
              <a:t>Water Conservation Opportunities In the Region</a:t>
            </a:r>
            <a:endParaRPr kumimoji="0" lang="en-US" sz="3200" b="0" i="0" u="none" strike="noStrike" kern="0" cap="none" spc="0" normalizeH="0" baseline="0" noProof="0" dirty="0">
              <a:ln>
                <a:noFill/>
              </a:ln>
              <a:solidFill>
                <a:schemeClr val="tx2"/>
              </a:solidFill>
              <a:effectLst/>
              <a:uLnTx/>
              <a:uFillTx/>
              <a:latin typeface="+mj-lt"/>
              <a:ea typeface="+mj-ea"/>
              <a:cs typeface="+mj-cs"/>
            </a:endParaRPr>
          </a:p>
        </p:txBody>
      </p:sp>
      <p:sp>
        <p:nvSpPr>
          <p:cNvPr id="8" name="Slide Number Placeholder 7"/>
          <p:cNvSpPr>
            <a:spLocks noGrp="1"/>
          </p:cNvSpPr>
          <p:nvPr>
            <p:ph type="sldNum" sz="quarter" idx="10"/>
          </p:nvPr>
        </p:nvSpPr>
        <p:spPr/>
        <p:txBody>
          <a:bodyPr/>
          <a:lstStyle/>
          <a:p>
            <a:pPr>
              <a:defRPr/>
            </a:pPr>
            <a:fld id="{F1F54980-5EFA-44E6-B622-A64DB70B14E9}" type="slidenum">
              <a:rPr lang="en-US" smtClean="0"/>
              <a:pPr>
                <a:defRPr/>
              </a:pPr>
              <a:t>10</a:t>
            </a:fld>
            <a:endParaRPr lang="en-US"/>
          </a:p>
        </p:txBody>
      </p:sp>
      <p:sp>
        <p:nvSpPr>
          <p:cNvPr id="10" name="Oval 9"/>
          <p:cNvSpPr/>
          <p:nvPr/>
        </p:nvSpPr>
        <p:spPr bwMode="auto">
          <a:xfrm>
            <a:off x="2286000" y="2286000"/>
            <a:ext cx="152400" cy="1524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5486400" y="2514600"/>
            <a:ext cx="152400" cy="1524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457200" y="3810000"/>
            <a:ext cx="152400" cy="1524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914400" y="3733800"/>
            <a:ext cx="152400" cy="1524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1447800" y="3657600"/>
            <a:ext cx="152400" cy="1524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2514600" y="3733800"/>
            <a:ext cx="152400" cy="152400"/>
          </a:xfrm>
          <a:prstGeom prst="ellips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2" name="TextBox 21"/>
          <p:cNvSpPr txBox="1"/>
          <p:nvPr/>
        </p:nvSpPr>
        <p:spPr>
          <a:xfrm>
            <a:off x="533400" y="5410200"/>
            <a:ext cx="2819400" cy="338554"/>
          </a:xfrm>
          <a:prstGeom prst="rect">
            <a:avLst/>
          </a:prstGeom>
          <a:solidFill>
            <a:srgbClr val="FFCCFF"/>
          </a:solidFill>
          <a:ln>
            <a:solidFill>
              <a:schemeClr val="bg1">
                <a:lumMod val="75000"/>
              </a:schemeClr>
            </a:solidFill>
          </a:ln>
        </p:spPr>
        <p:txBody>
          <a:bodyPr wrap="square" rtlCol="0">
            <a:spAutoFit/>
          </a:bodyPr>
          <a:lstStyle/>
          <a:p>
            <a:pPr algn="l"/>
            <a:r>
              <a:rPr lang="en-US" sz="1600" dirty="0" smtClean="0"/>
              <a:t>Under Study – Under-funded</a:t>
            </a:r>
          </a:p>
        </p:txBody>
      </p:sp>
      <p:sp>
        <p:nvSpPr>
          <p:cNvPr id="23" name="TextBox 22"/>
          <p:cNvSpPr txBox="1"/>
          <p:nvPr/>
        </p:nvSpPr>
        <p:spPr>
          <a:xfrm>
            <a:off x="533400" y="5833646"/>
            <a:ext cx="2819400" cy="338554"/>
          </a:xfrm>
          <a:prstGeom prst="rect">
            <a:avLst/>
          </a:prstGeom>
          <a:solidFill>
            <a:srgbClr val="FFCC99"/>
          </a:solidFill>
          <a:ln>
            <a:solidFill>
              <a:schemeClr val="bg1">
                <a:lumMod val="75000"/>
              </a:schemeClr>
            </a:solidFill>
          </a:ln>
        </p:spPr>
        <p:txBody>
          <a:bodyPr wrap="square" rtlCol="0">
            <a:spAutoFit/>
          </a:bodyPr>
          <a:lstStyle/>
          <a:p>
            <a:pPr algn="l"/>
            <a:r>
              <a:rPr lang="en-US" sz="1600" dirty="0" smtClean="0"/>
              <a:t>No Study/Sponsor/Funding</a:t>
            </a:r>
          </a:p>
        </p:txBody>
      </p:sp>
      <p:sp>
        <p:nvSpPr>
          <p:cNvPr id="24" name="AutoShape 5"/>
          <p:cNvSpPr>
            <a:spLocks/>
          </p:cNvSpPr>
          <p:nvPr/>
        </p:nvSpPr>
        <p:spPr bwMode="auto">
          <a:xfrm>
            <a:off x="381000" y="2133600"/>
            <a:ext cx="1219200" cy="381000"/>
          </a:xfrm>
          <a:prstGeom prst="borderCallout1">
            <a:avLst>
              <a:gd name="adj1" fmla="val 105000"/>
              <a:gd name="adj2" fmla="val 73336"/>
              <a:gd name="adj3" fmla="val 422083"/>
              <a:gd name="adj4" fmla="val 52840"/>
            </a:avLst>
          </a:prstGeom>
          <a:solidFill>
            <a:srgbClr val="FFCC99"/>
          </a:solidFill>
          <a:ln w="9525">
            <a:solidFill>
              <a:schemeClr val="tx1"/>
            </a:solidFill>
            <a:miter lim="800000"/>
            <a:headEnd/>
            <a:tailEnd/>
          </a:ln>
          <a:effectLst/>
        </p:spPr>
        <p:txBody>
          <a:bodyPr/>
          <a:lstStyle/>
          <a:p>
            <a:pPr algn="ctr"/>
            <a:r>
              <a:rPr lang="en-US" dirty="0" smtClean="0"/>
              <a:t>Fullerton</a:t>
            </a:r>
            <a:endParaRPr lang="en-US" dirty="0"/>
          </a:p>
        </p:txBody>
      </p:sp>
      <p:sp>
        <p:nvSpPr>
          <p:cNvPr id="25" name="AutoShape 5"/>
          <p:cNvSpPr>
            <a:spLocks/>
          </p:cNvSpPr>
          <p:nvPr/>
        </p:nvSpPr>
        <p:spPr bwMode="auto">
          <a:xfrm>
            <a:off x="152400" y="2667000"/>
            <a:ext cx="762000" cy="381000"/>
          </a:xfrm>
          <a:prstGeom prst="borderCallout1">
            <a:avLst>
              <a:gd name="adj1" fmla="val 105000"/>
              <a:gd name="adj2" fmla="val 73336"/>
              <a:gd name="adj3" fmla="val 289583"/>
              <a:gd name="adj4" fmla="val 55340"/>
            </a:avLst>
          </a:prstGeom>
          <a:solidFill>
            <a:srgbClr val="FFCC99"/>
          </a:solidFill>
          <a:ln w="9525">
            <a:solidFill>
              <a:schemeClr val="tx1"/>
            </a:solidFill>
            <a:miter lim="800000"/>
            <a:headEnd/>
            <a:tailEnd/>
          </a:ln>
          <a:effectLst/>
        </p:spPr>
        <p:txBody>
          <a:bodyPr/>
          <a:lstStyle/>
          <a:p>
            <a:pPr algn="ctr"/>
            <a:r>
              <a:rPr lang="en-US" dirty="0" smtClean="0"/>
              <a:t>Brea</a:t>
            </a:r>
            <a:endParaRPr lang="en-US" dirty="0"/>
          </a:p>
        </p:txBody>
      </p:sp>
      <p:sp>
        <p:nvSpPr>
          <p:cNvPr id="19" name="TextBox 18"/>
          <p:cNvSpPr txBox="1"/>
          <p:nvPr/>
        </p:nvSpPr>
        <p:spPr>
          <a:xfrm>
            <a:off x="3048000" y="3440668"/>
            <a:ext cx="3276600" cy="369332"/>
          </a:xfrm>
          <a:prstGeom prst="rect">
            <a:avLst/>
          </a:prstGeom>
          <a:noFill/>
        </p:spPr>
        <p:txBody>
          <a:bodyPr wrap="square" rtlCol="0">
            <a:spAutoFit/>
          </a:bodyPr>
          <a:lstStyle/>
          <a:p>
            <a:r>
              <a:rPr lang="en-US" b="1" i="1" dirty="0" smtClean="0">
                <a:solidFill>
                  <a:schemeClr val="bg1">
                    <a:lumMod val="65000"/>
                  </a:schemeClr>
                </a:solidFill>
              </a:rPr>
              <a:t>Santa Ana River Watershed</a:t>
            </a:r>
            <a:endParaRPr lang="en-US" b="1" i="1"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Dam Reoperation Capabilities</a:t>
            </a:r>
            <a:endParaRPr lang="en-US" b="1" dirty="0"/>
          </a:p>
        </p:txBody>
      </p:sp>
      <p:sp>
        <p:nvSpPr>
          <p:cNvPr id="4" name="Content Placeholder 3"/>
          <p:cNvSpPr>
            <a:spLocks noGrp="1"/>
          </p:cNvSpPr>
          <p:nvPr>
            <p:ph idx="1"/>
          </p:nvPr>
        </p:nvSpPr>
        <p:spPr>
          <a:xfrm>
            <a:off x="457200" y="1600200"/>
            <a:ext cx="3886200" cy="3886200"/>
          </a:xfrm>
        </p:spPr>
        <p:txBody>
          <a:bodyPr/>
          <a:lstStyle/>
          <a:p>
            <a:r>
              <a:rPr lang="en-US" b="1" dirty="0" smtClean="0"/>
              <a:t>Prado</a:t>
            </a:r>
          </a:p>
          <a:p>
            <a:r>
              <a:rPr lang="en-US" b="1" dirty="0" smtClean="0"/>
              <a:t>San Antonio</a:t>
            </a:r>
          </a:p>
          <a:p>
            <a:r>
              <a:rPr lang="en-US" dirty="0" smtClean="0"/>
              <a:t>Seven Oaks</a:t>
            </a:r>
          </a:p>
          <a:p>
            <a:r>
              <a:rPr lang="en-US" dirty="0" smtClean="0"/>
              <a:t>Coyote Carbon</a:t>
            </a:r>
          </a:p>
          <a:p>
            <a:r>
              <a:rPr lang="en-US" dirty="0" smtClean="0"/>
              <a:t>Fullerton</a:t>
            </a:r>
          </a:p>
          <a:p>
            <a:r>
              <a:rPr lang="en-US" dirty="0" smtClean="0"/>
              <a:t>Brea</a:t>
            </a:r>
          </a:p>
          <a:p>
            <a:endParaRPr lang="en-US" dirty="0"/>
          </a:p>
        </p:txBody>
      </p:sp>
      <p:sp>
        <p:nvSpPr>
          <p:cNvPr id="3" name="Slide Number Placeholder 2"/>
          <p:cNvSpPr>
            <a:spLocks noGrp="1"/>
          </p:cNvSpPr>
          <p:nvPr>
            <p:ph type="sldNum" sz="quarter" idx="10"/>
          </p:nvPr>
        </p:nvSpPr>
        <p:spPr/>
        <p:txBody>
          <a:bodyPr/>
          <a:lstStyle/>
          <a:p>
            <a:pPr>
              <a:defRPr/>
            </a:pPr>
            <a:fld id="{2931A330-2ACE-4401-ABB6-F23E0A26F0CB}" type="slidenum">
              <a:rPr lang="en-US" smtClean="0"/>
              <a:pPr>
                <a:defRPr/>
              </a:pPr>
              <a:t>2</a:t>
            </a:fld>
            <a:endParaRPr lang="en-US"/>
          </a:p>
        </p:txBody>
      </p:sp>
      <p:sp>
        <p:nvSpPr>
          <p:cNvPr id="5" name="Content Placeholder 3"/>
          <p:cNvSpPr txBox="1">
            <a:spLocks/>
          </p:cNvSpPr>
          <p:nvPr/>
        </p:nvSpPr>
        <p:spPr bwMode="auto">
          <a:xfrm>
            <a:off x="4648200" y="1600200"/>
            <a:ext cx="3886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Whittier Narrows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3200" kern="0" dirty="0" smtClean="0">
                <a:latin typeface="+mn-lt"/>
              </a:rPr>
              <a:t>Hansen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Lopez</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3200" kern="0" dirty="0" smtClean="0">
                <a:latin typeface="+mn-lt"/>
              </a:rPr>
              <a:t>Sepulveda</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Santa Fe</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3200" kern="0" dirty="0" smtClean="0">
                <a:latin typeface="+mn-lt"/>
              </a:rPr>
              <a:t>Mojave River</a:t>
            </a: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Whittier Narrows Dam</a:t>
            </a:r>
            <a:endParaRPr lang="en-US" b="1" dirty="0"/>
          </a:p>
        </p:txBody>
      </p:sp>
      <p:sp>
        <p:nvSpPr>
          <p:cNvPr id="4" name="Slide Number Placeholder 3"/>
          <p:cNvSpPr>
            <a:spLocks noGrp="1"/>
          </p:cNvSpPr>
          <p:nvPr>
            <p:ph type="sldNum" sz="quarter" idx="10"/>
          </p:nvPr>
        </p:nvSpPr>
        <p:spPr/>
        <p:txBody>
          <a:bodyPr/>
          <a:lstStyle/>
          <a:p>
            <a:pPr>
              <a:defRPr/>
            </a:pPr>
            <a:fld id="{8022B2F4-9885-4835-B33C-47E76A232B55}" type="slidenum">
              <a:rPr lang="en-US" smtClean="0"/>
              <a:pPr>
                <a:defRPr/>
              </a:pPr>
              <a:t>3</a:t>
            </a:fld>
            <a:endParaRPr lang="en-US"/>
          </a:p>
        </p:txBody>
      </p:sp>
      <p:pic>
        <p:nvPicPr>
          <p:cNvPr id="5" name="Picture 3" descr="whittier_narrows_dam"/>
          <p:cNvPicPr>
            <a:picLocks noGrp="1" noChangeAspect="1" noChangeArrowheads="1"/>
          </p:cNvPicPr>
          <p:nvPr>
            <p:ph idx="1"/>
          </p:nvPr>
        </p:nvPicPr>
        <p:blipFill>
          <a:blip r:embed="rId3" cstate="print"/>
          <a:srcRect/>
          <a:stretch>
            <a:fillRect/>
          </a:stretch>
        </p:blipFill>
        <p:spPr bwMode="auto">
          <a:xfrm>
            <a:off x="1540013" y="1600200"/>
            <a:ext cx="6063974" cy="3886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990600" y="914400"/>
            <a:ext cx="6957444" cy="5375550"/>
          </a:xfrm>
          <a:prstGeom prst="rect">
            <a:avLst/>
          </a:prstGeom>
          <a:noFill/>
          <a:ln w="9525">
            <a:noFill/>
            <a:miter lim="800000"/>
            <a:headEnd/>
            <a:tailEnd/>
          </a:ln>
        </p:spPr>
      </p:pic>
      <p:sp>
        <p:nvSpPr>
          <p:cNvPr id="5" name="Slide Number Placeholder 4"/>
          <p:cNvSpPr>
            <a:spLocks noGrp="1"/>
          </p:cNvSpPr>
          <p:nvPr>
            <p:ph type="sldNum" sz="quarter" idx="10"/>
          </p:nvPr>
        </p:nvSpPr>
        <p:spPr/>
        <p:txBody>
          <a:bodyPr/>
          <a:lstStyle/>
          <a:p>
            <a:pPr>
              <a:defRPr/>
            </a:pPr>
            <a:fld id="{8022B2F4-9885-4835-B33C-47E76A232B55}" type="slidenum">
              <a:rPr lang="en-US" smtClean="0"/>
              <a:pPr>
                <a:defRPr/>
              </a:pPr>
              <a:t>4</a:t>
            </a:fld>
            <a:endParaRPr lang="en-US"/>
          </a:p>
        </p:txBody>
      </p:sp>
      <p:sp>
        <p:nvSpPr>
          <p:cNvPr id="6" name="Title 1"/>
          <p:cNvSpPr txBox="1">
            <a:spLocks/>
          </p:cNvSpPr>
          <p:nvPr/>
        </p:nvSpPr>
        <p:spPr>
          <a:xfrm>
            <a:off x="609600" y="4270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mj-lt"/>
                <a:ea typeface="+mj-ea"/>
                <a:cs typeface="+mj-cs"/>
              </a:rPr>
              <a:t>Prado Dam</a:t>
            </a:r>
            <a:endParaRPr kumimoji="0" lang="en-US" sz="40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tx2"/>
                </a:solidFill>
                <a:effectLst/>
                <a:uLnTx/>
                <a:uFillTx/>
                <a:latin typeface="+mj-lt"/>
                <a:ea typeface="+mj-ea"/>
                <a:cs typeface="+mj-cs"/>
              </a:rPr>
              <a:t>Seven Oaks </a:t>
            </a:r>
            <a:r>
              <a:rPr lang="en-US" sz="4000" b="1" kern="0" dirty="0" smtClean="0">
                <a:solidFill>
                  <a:schemeClr val="tx2"/>
                </a:solidFill>
                <a:latin typeface="+mj-lt"/>
                <a:ea typeface="+mj-ea"/>
                <a:cs typeface="+mj-cs"/>
              </a:rPr>
              <a:t>Dam</a:t>
            </a:r>
          </a:p>
        </p:txBody>
      </p:sp>
      <p:sp>
        <p:nvSpPr>
          <p:cNvPr id="3" name="Content Placeholder 2"/>
          <p:cNvSpPr txBox="1">
            <a:spLocks/>
          </p:cNvSpPr>
          <p:nvPr/>
        </p:nvSpPr>
        <p:spPr>
          <a:xfrm>
            <a:off x="457200" y="1600200"/>
            <a:ext cx="8229600" cy="38862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1168400" y="1066800"/>
            <a:ext cx="6680200" cy="5010150"/>
          </a:xfrm>
          <a:prstGeom prst="rect">
            <a:avLst/>
          </a:prstGeom>
          <a:noFill/>
          <a:ln w="9525">
            <a:noFill/>
            <a:miter lim="800000"/>
            <a:headEnd/>
            <a:tailEnd/>
          </a:ln>
        </p:spPr>
      </p:pic>
      <p:sp>
        <p:nvSpPr>
          <p:cNvPr id="5" name="Slide Number Placeholder 4"/>
          <p:cNvSpPr>
            <a:spLocks noGrp="1"/>
          </p:cNvSpPr>
          <p:nvPr>
            <p:ph type="sldNum" sz="quarter" idx="10"/>
          </p:nvPr>
        </p:nvSpPr>
        <p:spPr/>
        <p:txBody>
          <a:bodyPr/>
          <a:lstStyle/>
          <a:p>
            <a:pPr>
              <a:defRPr/>
            </a:pPr>
            <a:fld id="{F1F54980-5EFA-44E6-B622-A64DB70B14E9}"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Dam Reoperation Possibilities </a:t>
            </a:r>
            <a:endParaRPr lang="en-US" b="1" dirty="0"/>
          </a:p>
        </p:txBody>
      </p:sp>
      <p:sp>
        <p:nvSpPr>
          <p:cNvPr id="4" name="Content Placeholder 3"/>
          <p:cNvSpPr>
            <a:spLocks noGrp="1"/>
          </p:cNvSpPr>
          <p:nvPr>
            <p:ph idx="1"/>
          </p:nvPr>
        </p:nvSpPr>
        <p:spPr>
          <a:xfrm>
            <a:off x="838200" y="2133600"/>
            <a:ext cx="3886200" cy="3886200"/>
          </a:xfrm>
        </p:spPr>
        <p:txBody>
          <a:bodyPr/>
          <a:lstStyle/>
          <a:p>
            <a:r>
              <a:rPr lang="en-US" dirty="0" smtClean="0"/>
              <a:t>Prado</a:t>
            </a:r>
          </a:p>
          <a:p>
            <a:r>
              <a:rPr lang="en-US" dirty="0" smtClean="0"/>
              <a:t>Seven Oaks</a:t>
            </a:r>
          </a:p>
          <a:p>
            <a:r>
              <a:rPr lang="en-US" b="1" dirty="0" smtClean="0"/>
              <a:t>San Antonio</a:t>
            </a:r>
          </a:p>
          <a:p>
            <a:r>
              <a:rPr lang="en-US" b="1" dirty="0" smtClean="0"/>
              <a:t>Coyote Carbon</a:t>
            </a:r>
          </a:p>
          <a:p>
            <a:r>
              <a:rPr lang="en-US" b="1" dirty="0" smtClean="0"/>
              <a:t>Fullerton</a:t>
            </a:r>
          </a:p>
          <a:p>
            <a:r>
              <a:rPr lang="en-US" b="1" dirty="0" smtClean="0"/>
              <a:t>Brea</a:t>
            </a:r>
          </a:p>
          <a:p>
            <a:endParaRPr lang="en-US" dirty="0"/>
          </a:p>
        </p:txBody>
      </p:sp>
      <p:sp>
        <p:nvSpPr>
          <p:cNvPr id="3" name="Slide Number Placeholder 2"/>
          <p:cNvSpPr>
            <a:spLocks noGrp="1"/>
          </p:cNvSpPr>
          <p:nvPr>
            <p:ph type="sldNum" sz="quarter" idx="10"/>
          </p:nvPr>
        </p:nvSpPr>
        <p:spPr/>
        <p:txBody>
          <a:bodyPr/>
          <a:lstStyle/>
          <a:p>
            <a:pPr>
              <a:defRPr/>
            </a:pPr>
            <a:fld id="{2931A330-2ACE-4401-ABB6-F23E0A26F0CB}" type="slidenum">
              <a:rPr lang="en-US" smtClean="0"/>
              <a:pPr>
                <a:defRPr/>
              </a:pPr>
              <a:t>6</a:t>
            </a:fld>
            <a:endParaRPr lang="en-US"/>
          </a:p>
        </p:txBody>
      </p:sp>
      <p:sp>
        <p:nvSpPr>
          <p:cNvPr id="5" name="Content Placeholder 3"/>
          <p:cNvSpPr txBox="1">
            <a:spLocks/>
          </p:cNvSpPr>
          <p:nvPr/>
        </p:nvSpPr>
        <p:spPr bwMode="auto">
          <a:xfrm>
            <a:off x="4648200" y="2057400"/>
            <a:ext cx="3886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3200" i="0" u="none" strike="noStrike" kern="0" cap="none" spc="0" normalizeH="0" baseline="0" noProof="0" dirty="0" smtClean="0">
                <a:ln>
                  <a:noFill/>
                </a:ln>
                <a:solidFill>
                  <a:schemeClr val="tx1"/>
                </a:solidFill>
                <a:effectLst/>
                <a:uLnTx/>
                <a:uFillTx/>
                <a:latin typeface="+mn-lt"/>
                <a:ea typeface="+mn-ea"/>
                <a:cs typeface="+mn-cs"/>
              </a:rPr>
              <a:t>Whittier Narrows</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3200" b="1" kern="0" dirty="0" smtClean="0">
                <a:latin typeface="+mn-lt"/>
              </a:rPr>
              <a:t>Hansen</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Lopez</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3200" b="1" kern="0" dirty="0" smtClean="0">
                <a:latin typeface="+mn-lt"/>
              </a:rPr>
              <a:t>Sepulveda</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3200" b="1" i="0" u="none" strike="noStrike" kern="0" cap="none" spc="0" normalizeH="0" baseline="0" noProof="0" dirty="0" smtClean="0">
                <a:ln>
                  <a:noFill/>
                </a:ln>
                <a:solidFill>
                  <a:schemeClr val="tx1"/>
                </a:solidFill>
                <a:effectLst/>
                <a:uLnTx/>
                <a:uFillTx/>
                <a:latin typeface="+mn-lt"/>
                <a:ea typeface="+mn-ea"/>
                <a:cs typeface="+mn-cs"/>
              </a:rPr>
              <a:t>Santa Fe</a:t>
            </a: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3200" b="1" kern="0" dirty="0" smtClean="0">
                <a:latin typeface="+mn-lt"/>
              </a:rPr>
              <a:t>Mojave River</a:t>
            </a:r>
            <a:endParaRPr kumimoji="0" lang="en-US" sz="32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Do We Do It?</a:t>
            </a:r>
            <a:endParaRPr lang="en-US" b="1" dirty="0"/>
          </a:p>
        </p:txBody>
      </p:sp>
      <p:sp>
        <p:nvSpPr>
          <p:cNvPr id="3" name="Content Placeholder 2"/>
          <p:cNvSpPr>
            <a:spLocks noGrp="1"/>
          </p:cNvSpPr>
          <p:nvPr>
            <p:ph idx="1"/>
          </p:nvPr>
        </p:nvSpPr>
        <p:spPr>
          <a:xfrm>
            <a:off x="457200" y="1600200"/>
            <a:ext cx="8229600" cy="4114800"/>
          </a:xfrm>
        </p:spPr>
        <p:txBody>
          <a:bodyPr/>
          <a:lstStyle/>
          <a:p>
            <a:pPr lvl="0"/>
            <a:r>
              <a:rPr lang="en-US" sz="2400" b="1" kern="1200" dirty="0" smtClean="0">
                <a:latin typeface="Arial" charset="0"/>
              </a:rPr>
              <a:t>Review of Completed Corps Project </a:t>
            </a:r>
            <a:r>
              <a:rPr lang="en-US" sz="2400" kern="1200" dirty="0" smtClean="0">
                <a:latin typeface="Arial" charset="0"/>
              </a:rPr>
              <a:t>–review current conditions and make recommendation for corrections and improvements, which could include water conservation.   </a:t>
            </a:r>
          </a:p>
          <a:p>
            <a:pPr lvl="0"/>
            <a:r>
              <a:rPr lang="en-US" sz="2400" b="1" kern="1200" dirty="0" smtClean="0">
                <a:latin typeface="Arial" charset="0"/>
              </a:rPr>
              <a:t>Project Authorization</a:t>
            </a:r>
            <a:r>
              <a:rPr lang="en-US" sz="2400" kern="1200" dirty="0" smtClean="0">
                <a:latin typeface="Arial" charset="0"/>
              </a:rPr>
              <a:t> included a water conservation purpose or through subsequent legislation. </a:t>
            </a:r>
          </a:p>
          <a:p>
            <a:r>
              <a:rPr lang="en-US" sz="2400" b="1" kern="1200" dirty="0" smtClean="0">
                <a:latin typeface="Arial" charset="0"/>
              </a:rPr>
              <a:t>Water Supply Act of 1958</a:t>
            </a:r>
            <a:r>
              <a:rPr lang="en-US" sz="2400" kern="1200" dirty="0" smtClean="0">
                <a:latin typeface="Arial" charset="0"/>
              </a:rPr>
              <a:t>, allows the Chief of Engineers to conduct studies to add water supply as additional purpose to completed projects.</a:t>
            </a:r>
          </a:p>
          <a:p>
            <a:endParaRPr lang="en-US" sz="2400" dirty="0"/>
          </a:p>
        </p:txBody>
      </p:sp>
      <p:sp>
        <p:nvSpPr>
          <p:cNvPr id="4" name="Slide Number Placeholder 3"/>
          <p:cNvSpPr>
            <a:spLocks noGrp="1"/>
          </p:cNvSpPr>
          <p:nvPr>
            <p:ph type="sldNum" sz="quarter" idx="10"/>
          </p:nvPr>
        </p:nvSpPr>
        <p:spPr/>
        <p:txBody>
          <a:bodyPr/>
          <a:lstStyle/>
          <a:p>
            <a:pPr>
              <a:defRPr/>
            </a:pPr>
            <a:fld id="{8022B2F4-9885-4835-B33C-47E76A232B55}"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Do We Get Started?</a:t>
            </a:r>
            <a:endParaRPr lang="en-US" b="1" dirty="0"/>
          </a:p>
        </p:txBody>
      </p:sp>
      <p:sp>
        <p:nvSpPr>
          <p:cNvPr id="3" name="Content Placeholder 2"/>
          <p:cNvSpPr>
            <a:spLocks noGrp="1"/>
          </p:cNvSpPr>
          <p:nvPr>
            <p:ph idx="1"/>
          </p:nvPr>
        </p:nvSpPr>
        <p:spPr>
          <a:xfrm>
            <a:off x="457200" y="1600200"/>
            <a:ext cx="8229600" cy="4114800"/>
          </a:xfrm>
        </p:spPr>
        <p:txBody>
          <a:bodyPr/>
          <a:lstStyle/>
          <a:p>
            <a:r>
              <a:rPr lang="en-US" sz="2400" kern="1200" dirty="0" smtClean="0">
                <a:latin typeface="Arial" charset="0"/>
              </a:rPr>
              <a:t>Conduct a </a:t>
            </a:r>
            <a:r>
              <a:rPr lang="en-US" sz="2400" b="1" kern="1200" dirty="0" smtClean="0">
                <a:latin typeface="Arial" charset="0"/>
              </a:rPr>
              <a:t>cost-shared feasibility study </a:t>
            </a:r>
            <a:r>
              <a:rPr lang="en-US" sz="2400" kern="1200" dirty="0" smtClean="0">
                <a:latin typeface="Arial" charset="0"/>
              </a:rPr>
              <a:t>with non-Federal sponsors</a:t>
            </a:r>
          </a:p>
          <a:p>
            <a:endParaRPr lang="en-US" sz="2400" b="1" kern="1200" dirty="0" smtClean="0">
              <a:latin typeface="Arial" charset="0"/>
            </a:endParaRPr>
          </a:p>
          <a:p>
            <a:r>
              <a:rPr lang="en-US" sz="2400" b="1" kern="1200" dirty="0" smtClean="0">
                <a:latin typeface="Arial" charset="0"/>
              </a:rPr>
              <a:t>Letter of Interest </a:t>
            </a:r>
            <a:r>
              <a:rPr lang="en-US" sz="2400" kern="1200" dirty="0" smtClean="0">
                <a:latin typeface="Arial" charset="0"/>
              </a:rPr>
              <a:t>addressed to COL Toy  and the Los Angeles District would initiate the budgetary process</a:t>
            </a:r>
          </a:p>
          <a:p>
            <a:endParaRPr lang="en-US" sz="2400" kern="1200" dirty="0" smtClean="0">
              <a:latin typeface="Arial" charset="0"/>
            </a:endParaRPr>
          </a:p>
          <a:p>
            <a:r>
              <a:rPr lang="en-US" sz="2400" kern="1200" dirty="0" smtClean="0">
                <a:latin typeface="Arial" charset="0"/>
              </a:rPr>
              <a:t>Collectively </a:t>
            </a:r>
            <a:r>
              <a:rPr lang="en-US" sz="2400" b="1" kern="1200" dirty="0" smtClean="0">
                <a:latin typeface="Arial" charset="0"/>
              </a:rPr>
              <a:t>pursue study funds</a:t>
            </a:r>
          </a:p>
          <a:p>
            <a:endParaRPr lang="en-US" sz="2400" b="1" kern="1200" dirty="0" smtClean="0">
              <a:latin typeface="Arial" charset="0"/>
            </a:endParaRPr>
          </a:p>
          <a:p>
            <a:r>
              <a:rPr lang="en-US" sz="2400" b="1" kern="1200" dirty="0" smtClean="0">
                <a:latin typeface="Arial" charset="0"/>
              </a:rPr>
              <a:t>Implementation and operation costs are 100% Non-Federal responsibility</a:t>
            </a:r>
            <a:endParaRPr lang="en-US" sz="2400" kern="1200" dirty="0" smtClean="0">
              <a:latin typeface="Arial" charset="0"/>
            </a:endParaRPr>
          </a:p>
          <a:p>
            <a:endParaRPr lang="en-US" sz="2400" dirty="0"/>
          </a:p>
        </p:txBody>
      </p:sp>
      <p:sp>
        <p:nvSpPr>
          <p:cNvPr id="4" name="Slide Number Placeholder 3"/>
          <p:cNvSpPr>
            <a:spLocks noGrp="1"/>
          </p:cNvSpPr>
          <p:nvPr>
            <p:ph type="sldNum" sz="quarter" idx="10"/>
          </p:nvPr>
        </p:nvSpPr>
        <p:spPr/>
        <p:txBody>
          <a:bodyPr/>
          <a:lstStyle/>
          <a:p>
            <a:pPr>
              <a:defRPr/>
            </a:pPr>
            <a:fld id="{8022B2F4-9885-4835-B33C-47E76A232B55}"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838200"/>
            <a:ext cx="9144000" cy="1143000"/>
          </a:xfrm>
          <a:prstGeom prst="rect">
            <a:avLst/>
          </a:prstGeom>
        </p:spPr>
        <p:txBody>
          <a:bodyPr/>
          <a:lstStyle/>
          <a:p>
            <a:pPr algn="ctr"/>
            <a:r>
              <a:rPr lang="en-US" sz="3200" b="1" dirty="0" smtClean="0">
                <a:solidFill>
                  <a:schemeClr val="tx2"/>
                </a:solidFill>
              </a:rPr>
              <a:t>Thank You!</a:t>
            </a:r>
          </a:p>
          <a:p>
            <a:pPr algn="ctr"/>
            <a:r>
              <a:rPr lang="en-US" sz="3200" b="1" dirty="0" smtClean="0">
                <a:solidFill>
                  <a:schemeClr val="tx2"/>
                </a:solidFill>
              </a:rPr>
              <a:t>Contact Information</a:t>
            </a:r>
            <a:endParaRPr lang="en-US" sz="3200" b="1" dirty="0">
              <a:solidFill>
                <a:schemeClr val="tx2"/>
              </a:solidFill>
            </a:endParaRPr>
          </a:p>
        </p:txBody>
      </p:sp>
      <p:sp>
        <p:nvSpPr>
          <p:cNvPr id="3" name="Content Placeholder 2"/>
          <p:cNvSpPr txBox="1">
            <a:spLocks/>
          </p:cNvSpPr>
          <p:nvPr/>
        </p:nvSpPr>
        <p:spPr>
          <a:xfrm>
            <a:off x="457200" y="1600200"/>
            <a:ext cx="8229600" cy="38862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0"/>
          </p:nvPr>
        </p:nvSpPr>
        <p:spPr>
          <a:xfrm>
            <a:off x="3657600" y="6324600"/>
            <a:ext cx="2133600" cy="476250"/>
          </a:xfrm>
        </p:spPr>
        <p:txBody>
          <a:bodyPr/>
          <a:lstStyle/>
          <a:p>
            <a:pPr>
              <a:defRPr/>
            </a:pPr>
            <a:fld id="{F1F54980-5EFA-44E6-B622-A64DB70B14E9}" type="slidenum">
              <a:rPr lang="en-US" smtClean="0"/>
              <a:pPr>
                <a:defRPr/>
              </a:pPr>
              <a:t>9</a:t>
            </a:fld>
            <a:endParaRPr lang="en-US"/>
          </a:p>
        </p:txBody>
      </p:sp>
      <p:sp>
        <p:nvSpPr>
          <p:cNvPr id="7" name="Text Box 2"/>
          <p:cNvSpPr txBox="1">
            <a:spLocks noChangeArrowheads="1"/>
          </p:cNvSpPr>
          <p:nvPr/>
        </p:nvSpPr>
        <p:spPr bwMode="auto">
          <a:xfrm>
            <a:off x="2133600" y="3170872"/>
            <a:ext cx="4800600" cy="2062103"/>
          </a:xfrm>
          <a:prstGeom prst="rect">
            <a:avLst/>
          </a:prstGeom>
          <a:noFill/>
          <a:ln w="9525">
            <a:noFill/>
            <a:miter lim="800000"/>
            <a:headEnd/>
            <a:tailEnd/>
          </a:ln>
        </p:spPr>
        <p:txBody>
          <a:bodyPr wrap="square">
            <a:spAutoFit/>
          </a:bodyPr>
          <a:lstStyle/>
          <a:p>
            <a:pPr algn="ctr">
              <a:spcBef>
                <a:spcPct val="50000"/>
              </a:spcBef>
            </a:pPr>
            <a:r>
              <a:rPr lang="en-US" sz="2000" b="1" dirty="0" smtClean="0"/>
              <a:t>Ed T. de Mesa</a:t>
            </a:r>
          </a:p>
          <a:p>
            <a:pPr algn="ctr"/>
            <a:r>
              <a:rPr lang="en-US" b="1" dirty="0" smtClean="0"/>
              <a:t>Chief, Plan Formulation Branch</a:t>
            </a:r>
          </a:p>
          <a:p>
            <a:pPr algn="ctr"/>
            <a:r>
              <a:rPr lang="en-US" b="1" dirty="0" smtClean="0"/>
              <a:t>Planning Division</a:t>
            </a:r>
            <a:endParaRPr lang="en-US" b="1" dirty="0"/>
          </a:p>
          <a:p>
            <a:pPr algn="ctr"/>
            <a:r>
              <a:rPr lang="en-US" dirty="0"/>
              <a:t>Los  Angeles  District</a:t>
            </a:r>
          </a:p>
          <a:p>
            <a:pPr algn="ctr"/>
            <a:r>
              <a:rPr lang="en-US" dirty="0"/>
              <a:t>US  Army  Corps  of  </a:t>
            </a:r>
            <a:r>
              <a:rPr lang="en-US" dirty="0" smtClean="0"/>
              <a:t>Engineers</a:t>
            </a:r>
          </a:p>
          <a:p>
            <a:pPr algn="ctr"/>
            <a:endParaRPr lang="en-US" dirty="0" smtClean="0"/>
          </a:p>
          <a:p>
            <a:pPr algn="ctr"/>
            <a:r>
              <a:rPr lang="en-US" dirty="0" smtClean="0"/>
              <a:t>Tel : 213-452-3820</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Title Master">
  <a:themeElements>
    <a:clrScheme name="1_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88A099B3AFB54D885BA7C54CA43035" ma:contentTypeVersion="3" ma:contentTypeDescription="Create a new document." ma:contentTypeScope="" ma:versionID="666d37cd8eae84888fbd416ba2e73418">
  <xsd:schema xmlns:xsd="http://www.w3.org/2001/XMLSchema" xmlns:xs="http://www.w3.org/2001/XMLSchema" xmlns:p="http://schemas.microsoft.com/office/2006/metadata/properties" xmlns:ns2="2d8c4b88-99e6-4e86-8d7d-c742e2d9b8d2" targetNamespace="http://schemas.microsoft.com/office/2006/metadata/properties" ma:root="true" ma:fieldsID="49d5abeb8e36dfe226415733ac78a5cd" ns2:_="">
    <xsd:import namespace="2d8c4b88-99e6-4e86-8d7d-c742e2d9b8d2"/>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c4b88-99e6-4e86-8d7d-c742e2d9b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95E5A8-A614-45F6-ACE5-12456DB6E993}"/>
</file>

<file path=customXml/itemProps2.xml><?xml version="1.0" encoding="utf-8"?>
<ds:datastoreItem xmlns:ds="http://schemas.openxmlformats.org/officeDocument/2006/customXml" ds:itemID="{6D1C5D89-B0A2-4078-BE39-B034ECB2CFC3}"/>
</file>

<file path=customXml/itemProps3.xml><?xml version="1.0" encoding="utf-8"?>
<ds:datastoreItem xmlns:ds="http://schemas.openxmlformats.org/officeDocument/2006/customXml" ds:itemID="{A496075D-3A9E-4CB6-A1DE-F9465DAED283}"/>
</file>

<file path=docProps/app.xml><?xml version="1.0" encoding="utf-8"?>
<Properties xmlns="http://schemas.openxmlformats.org/officeDocument/2006/extended-properties" xmlns:vt="http://schemas.openxmlformats.org/officeDocument/2006/docPropsVTypes">
  <Template/>
  <TotalTime>13448</TotalTime>
  <Words>1253</Words>
  <Application>Microsoft Office PowerPoint</Application>
  <PresentationFormat>On-screen Show (4:3)</PresentationFormat>
  <Paragraphs>177</Paragraphs>
  <Slides>10</Slides>
  <Notes>10</Notes>
  <HiddenSlides>1</HiddenSlides>
  <MMClips>0</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1_Title Master</vt:lpstr>
      <vt:lpstr>Custom Design</vt:lpstr>
      <vt:lpstr>Slide Master</vt:lpstr>
      <vt:lpstr>Southern California Water Dialogue</vt:lpstr>
      <vt:lpstr>Dam Reoperation Capabilities</vt:lpstr>
      <vt:lpstr>Whittier Narrows Dam</vt:lpstr>
      <vt:lpstr>Slide 4</vt:lpstr>
      <vt:lpstr>Slide 5</vt:lpstr>
      <vt:lpstr>Dam Reoperation Possibilities </vt:lpstr>
      <vt:lpstr>How Do We Do It?</vt:lpstr>
      <vt:lpstr>How Do We Get Started?</vt:lpstr>
      <vt:lpstr>Slide 9</vt:lpstr>
      <vt:lpstr>Slide 10</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u05193</cp:lastModifiedBy>
  <cp:revision>377</cp:revision>
  <dcterms:created xsi:type="dcterms:W3CDTF">2009-05-21T17:19:18Z</dcterms:created>
  <dcterms:modified xsi:type="dcterms:W3CDTF">2011-10-26T21:27:49Z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0x010100AF88A099B3AFB54D885BA7C54CA43035</vt:lpwstr>
  </property>
</Properties>
</file>